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Override2.xml" ContentType="application/vnd.openxmlformats-officedocument.themeOverrid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87" r:id="rId2"/>
    <p:sldMasterId id="2147483699" r:id="rId3"/>
    <p:sldMasterId id="2147483713" r:id="rId4"/>
    <p:sldMasterId id="2147483725" r:id="rId5"/>
  </p:sldMasterIdLst>
  <p:notesMasterIdLst>
    <p:notesMasterId r:id="rId113"/>
  </p:notesMasterIdLst>
  <p:handoutMasterIdLst>
    <p:handoutMasterId r:id="rId114"/>
  </p:handoutMasterIdLst>
  <p:sldIdLst>
    <p:sldId id="256" r:id="rId6"/>
    <p:sldId id="354" r:id="rId7"/>
    <p:sldId id="644" r:id="rId8"/>
    <p:sldId id="259" r:id="rId9"/>
    <p:sldId id="261" r:id="rId10"/>
    <p:sldId id="260" r:id="rId11"/>
    <p:sldId id="265" r:id="rId12"/>
    <p:sldId id="266" r:id="rId13"/>
    <p:sldId id="262" r:id="rId14"/>
    <p:sldId id="263" r:id="rId15"/>
    <p:sldId id="271" r:id="rId16"/>
    <p:sldId id="274" r:id="rId17"/>
    <p:sldId id="275" r:id="rId18"/>
    <p:sldId id="282" r:id="rId19"/>
    <p:sldId id="283" r:id="rId20"/>
    <p:sldId id="645" r:id="rId21"/>
    <p:sldId id="310" r:id="rId22"/>
    <p:sldId id="623" r:id="rId23"/>
    <p:sldId id="319" r:id="rId24"/>
    <p:sldId id="624" r:id="rId25"/>
    <p:sldId id="318" r:id="rId26"/>
    <p:sldId id="321" r:id="rId27"/>
    <p:sldId id="312" r:id="rId28"/>
    <p:sldId id="625" r:id="rId29"/>
    <p:sldId id="313" r:id="rId30"/>
    <p:sldId id="626" r:id="rId31"/>
    <p:sldId id="314" r:id="rId32"/>
    <p:sldId id="627" r:id="rId33"/>
    <p:sldId id="628" r:id="rId34"/>
    <p:sldId id="629" r:id="rId35"/>
    <p:sldId id="630" r:id="rId36"/>
    <p:sldId id="631" r:id="rId37"/>
    <p:sldId id="632" r:id="rId38"/>
    <p:sldId id="646" r:id="rId39"/>
    <p:sldId id="549" r:id="rId40"/>
    <p:sldId id="550" r:id="rId41"/>
    <p:sldId id="551" r:id="rId42"/>
    <p:sldId id="552" r:id="rId43"/>
    <p:sldId id="335" r:id="rId44"/>
    <p:sldId id="329" r:id="rId45"/>
    <p:sldId id="323" r:id="rId46"/>
    <p:sldId id="322" r:id="rId47"/>
    <p:sldId id="633" r:id="rId48"/>
    <p:sldId id="346" r:id="rId49"/>
    <p:sldId id="634" r:id="rId50"/>
    <p:sldId id="635" r:id="rId51"/>
    <p:sldId id="636" r:id="rId52"/>
    <p:sldId id="562" r:id="rId53"/>
    <p:sldId id="637" r:id="rId54"/>
    <p:sldId id="570" r:id="rId55"/>
    <p:sldId id="573" r:id="rId56"/>
    <p:sldId id="434" r:id="rId57"/>
    <p:sldId id="555" r:id="rId58"/>
    <p:sldId id="638" r:id="rId59"/>
    <p:sldId id="575" r:id="rId60"/>
    <p:sldId id="300" r:id="rId61"/>
    <p:sldId id="344" r:id="rId62"/>
    <p:sldId id="639" r:id="rId63"/>
    <p:sldId id="345" r:id="rId64"/>
    <p:sldId id="665" r:id="rId65"/>
    <p:sldId id="576" r:id="rId66"/>
    <p:sldId id="348" r:id="rId67"/>
    <p:sldId id="559" r:id="rId68"/>
    <p:sldId id="332" r:id="rId69"/>
    <p:sldId id="333" r:id="rId70"/>
    <p:sldId id="334" r:id="rId71"/>
    <p:sldId id="347" r:id="rId72"/>
    <p:sldId id="640" r:id="rId73"/>
    <p:sldId id="641" r:id="rId74"/>
    <p:sldId id="642" r:id="rId75"/>
    <p:sldId id="664" r:id="rId76"/>
    <p:sldId id="650" r:id="rId77"/>
    <p:sldId id="352" r:id="rId78"/>
    <p:sldId id="651" r:id="rId79"/>
    <p:sldId id="324" r:id="rId80"/>
    <p:sldId id="375" r:id="rId81"/>
    <p:sldId id="353" r:id="rId82"/>
    <p:sldId id="355" r:id="rId83"/>
    <p:sldId id="652" r:id="rId84"/>
    <p:sldId id="356" r:id="rId85"/>
    <p:sldId id="653" r:id="rId86"/>
    <p:sldId id="357" r:id="rId87"/>
    <p:sldId id="360" r:id="rId88"/>
    <p:sldId id="362" r:id="rId89"/>
    <p:sldId id="363" r:id="rId90"/>
    <p:sldId id="654" r:id="rId91"/>
    <p:sldId id="276" r:id="rId92"/>
    <p:sldId id="376" r:id="rId93"/>
    <p:sldId id="377" r:id="rId94"/>
    <p:sldId id="378" r:id="rId95"/>
    <p:sldId id="379" r:id="rId96"/>
    <p:sldId id="380" r:id="rId97"/>
    <p:sldId id="381" r:id="rId98"/>
    <p:sldId id="655" r:id="rId99"/>
    <p:sldId id="662" r:id="rId100"/>
    <p:sldId id="663" r:id="rId101"/>
    <p:sldId id="666" r:id="rId102"/>
    <p:sldId id="560" r:id="rId103"/>
    <p:sldId id="383" r:id="rId104"/>
    <p:sldId id="384" r:id="rId105"/>
    <p:sldId id="385" r:id="rId106"/>
    <p:sldId id="386" r:id="rId107"/>
    <p:sldId id="387" r:id="rId108"/>
    <p:sldId id="390" r:id="rId109"/>
    <p:sldId id="391" r:id="rId110"/>
    <p:sldId id="392" r:id="rId111"/>
    <p:sldId id="592" r:id="rId11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0CF"/>
    <a:srgbClr val="66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5F2BF-D223-4EC1-B684-7CD67C5AEF91}" v="2" dt="2023-12-11T04:18:10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 autoAdjust="0"/>
  </p:normalViewPr>
  <p:slideViewPr>
    <p:cSldViewPr snapToGrid="0" snapToObjects="1">
      <p:cViewPr varScale="1">
        <p:scale>
          <a:sx n="59" d="100"/>
          <a:sy n="59" d="100"/>
        </p:scale>
        <p:origin x="152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25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864"/>
    </p:cViewPr>
  </p:sorterViewPr>
  <p:notesViewPr>
    <p:cSldViewPr snapToGrid="0" snapToObjects="1">
      <p:cViewPr varScale="1">
        <p:scale>
          <a:sx n="71" d="100"/>
          <a:sy n="71" d="100"/>
        </p:scale>
        <p:origin x="32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handoutMaster" Target="handoutMasters/handout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gata Mukherjea" userId="f4bbb467-d32d-42aa-80bb-c9a6b15c0162" providerId="ADAL" clId="{5E15F2BF-D223-4EC1-B684-7CD67C5AEF91}"/>
    <pc:docChg chg="undo custSel addSld delSld modSld sldOrd">
      <pc:chgData name="Sougata Mukherjea" userId="f4bbb467-d32d-42aa-80bb-c9a6b15c0162" providerId="ADAL" clId="{5E15F2BF-D223-4EC1-B684-7CD67C5AEF91}" dt="2023-12-11T05:16:22.680" v="153" actId="21"/>
      <pc:docMkLst>
        <pc:docMk/>
      </pc:docMkLst>
      <pc:sldChg chg="modSp mod">
        <pc:chgData name="Sougata Mukherjea" userId="f4bbb467-d32d-42aa-80bb-c9a6b15c0162" providerId="ADAL" clId="{5E15F2BF-D223-4EC1-B684-7CD67C5AEF91}" dt="2023-12-11T03:54:33.703" v="58" actId="20577"/>
        <pc:sldMkLst>
          <pc:docMk/>
          <pc:sldMk cId="0" sldId="300"/>
        </pc:sldMkLst>
        <pc:spChg chg="mod">
          <ac:chgData name="Sougata Mukherjea" userId="f4bbb467-d32d-42aa-80bb-c9a6b15c0162" providerId="ADAL" clId="{5E15F2BF-D223-4EC1-B684-7CD67C5AEF91}" dt="2023-12-11T03:54:33.703" v="58" actId="20577"/>
          <ac:spMkLst>
            <pc:docMk/>
            <pc:sldMk cId="0" sldId="300"/>
            <ac:spMk id="41987" creationId="{C34D2402-8054-5D8C-8D26-6DD5805351BD}"/>
          </ac:spMkLst>
        </pc:spChg>
      </pc:sldChg>
      <pc:sldChg chg="modSp mod">
        <pc:chgData name="Sougata Mukherjea" userId="f4bbb467-d32d-42aa-80bb-c9a6b15c0162" providerId="ADAL" clId="{5E15F2BF-D223-4EC1-B684-7CD67C5AEF91}" dt="2023-12-11T03:59:54.935" v="75" actId="21"/>
        <pc:sldMkLst>
          <pc:docMk/>
          <pc:sldMk cId="0" sldId="345"/>
        </pc:sldMkLst>
        <pc:spChg chg="mod">
          <ac:chgData name="Sougata Mukherjea" userId="f4bbb467-d32d-42aa-80bb-c9a6b15c0162" providerId="ADAL" clId="{5E15F2BF-D223-4EC1-B684-7CD67C5AEF91}" dt="2023-12-11T03:59:54.935" v="75" actId="21"/>
          <ac:spMkLst>
            <pc:docMk/>
            <pc:sldMk cId="0" sldId="345"/>
            <ac:spMk id="44035" creationId="{F184061B-5250-B950-6FFF-858D8FA3171B}"/>
          </ac:spMkLst>
        </pc:spChg>
      </pc:sldChg>
      <pc:sldChg chg="del">
        <pc:chgData name="Sougata Mukherjea" userId="f4bbb467-d32d-42aa-80bb-c9a6b15c0162" providerId="ADAL" clId="{5E15F2BF-D223-4EC1-B684-7CD67C5AEF91}" dt="2023-12-11T04:15:07.848" v="146" actId="2696"/>
        <pc:sldMkLst>
          <pc:docMk/>
          <pc:sldMk cId="3713322608" sldId="369"/>
        </pc:sldMkLst>
      </pc:sldChg>
      <pc:sldChg chg="del">
        <pc:chgData name="Sougata Mukherjea" userId="f4bbb467-d32d-42aa-80bb-c9a6b15c0162" providerId="ADAL" clId="{5E15F2BF-D223-4EC1-B684-7CD67C5AEF91}" dt="2023-12-11T04:19:04.780" v="151" actId="2696"/>
        <pc:sldMkLst>
          <pc:docMk/>
          <pc:sldMk cId="0" sldId="393"/>
        </pc:sldMkLst>
      </pc:sldChg>
      <pc:sldChg chg="modSp mod">
        <pc:chgData name="Sougata Mukherjea" userId="f4bbb467-d32d-42aa-80bb-c9a6b15c0162" providerId="ADAL" clId="{5E15F2BF-D223-4EC1-B684-7CD67C5AEF91}" dt="2023-12-11T03:50:29.582" v="26" actId="20577"/>
        <pc:sldMkLst>
          <pc:docMk/>
          <pc:sldMk cId="0" sldId="570"/>
        </pc:sldMkLst>
        <pc:spChg chg="mod">
          <ac:chgData name="Sougata Mukherjea" userId="f4bbb467-d32d-42aa-80bb-c9a6b15c0162" providerId="ADAL" clId="{5E15F2BF-D223-4EC1-B684-7CD67C5AEF91}" dt="2023-12-11T03:50:29.582" v="26" actId="20577"/>
          <ac:spMkLst>
            <pc:docMk/>
            <pc:sldMk cId="0" sldId="570"/>
            <ac:spMk id="31747" creationId="{6C8F6C68-36A3-FCC5-195D-13FD97A1417E}"/>
          </ac:spMkLst>
        </pc:spChg>
      </pc:sldChg>
      <pc:sldChg chg="modSp del mod">
        <pc:chgData name="Sougata Mukherjea" userId="f4bbb467-d32d-42aa-80bb-c9a6b15c0162" providerId="ADAL" clId="{5E15F2BF-D223-4EC1-B684-7CD67C5AEF91}" dt="2023-12-11T03:54:40.328" v="59" actId="2696"/>
        <pc:sldMkLst>
          <pc:docMk/>
          <pc:sldMk cId="0" sldId="574"/>
        </pc:sldMkLst>
        <pc:spChg chg="mod">
          <ac:chgData name="Sougata Mukherjea" userId="f4bbb467-d32d-42aa-80bb-c9a6b15c0162" providerId="ADAL" clId="{5E15F2BF-D223-4EC1-B684-7CD67C5AEF91}" dt="2023-12-11T03:53:56.858" v="44" actId="21"/>
          <ac:spMkLst>
            <pc:docMk/>
            <pc:sldMk cId="0" sldId="574"/>
            <ac:spMk id="3" creationId="{20CCA4B2-3E7A-861A-C921-9C4FE29BDC9F}"/>
          </ac:spMkLst>
        </pc:spChg>
      </pc:sldChg>
      <pc:sldChg chg="modSp mod">
        <pc:chgData name="Sougata Mukherjea" userId="f4bbb467-d32d-42aa-80bb-c9a6b15c0162" providerId="ADAL" clId="{5E15F2BF-D223-4EC1-B684-7CD67C5AEF91}" dt="2023-12-11T04:04:05.343" v="132" actId="20577"/>
        <pc:sldMkLst>
          <pc:docMk/>
          <pc:sldMk cId="0" sldId="576"/>
        </pc:sldMkLst>
        <pc:spChg chg="mod">
          <ac:chgData name="Sougata Mukherjea" userId="f4bbb467-d32d-42aa-80bb-c9a6b15c0162" providerId="ADAL" clId="{5E15F2BF-D223-4EC1-B684-7CD67C5AEF91}" dt="2023-12-11T04:04:05.343" v="132" actId="20577"/>
          <ac:spMkLst>
            <pc:docMk/>
            <pc:sldMk cId="0" sldId="576"/>
            <ac:spMk id="89091" creationId="{B521BED2-1E9E-1E4E-8B29-965A82B01D8A}"/>
          </ac:spMkLst>
        </pc:spChg>
      </pc:sldChg>
      <pc:sldChg chg="modSp mod">
        <pc:chgData name="Sougata Mukherjea" userId="f4bbb467-d32d-42aa-80bb-c9a6b15c0162" providerId="ADAL" clId="{5E15F2BF-D223-4EC1-B684-7CD67C5AEF91}" dt="2023-12-11T05:16:22.680" v="153" actId="21"/>
        <pc:sldMkLst>
          <pc:docMk/>
          <pc:sldMk cId="0" sldId="592"/>
        </pc:sldMkLst>
        <pc:spChg chg="mod">
          <ac:chgData name="Sougata Mukherjea" userId="f4bbb467-d32d-42aa-80bb-c9a6b15c0162" providerId="ADAL" clId="{5E15F2BF-D223-4EC1-B684-7CD67C5AEF91}" dt="2023-12-11T05:16:22.680" v="153" actId="21"/>
          <ac:spMkLst>
            <pc:docMk/>
            <pc:sldMk cId="0" sldId="592"/>
            <ac:spMk id="129027" creationId="{5BFAA34B-3881-C219-037A-2A9869AA7EB7}"/>
          </ac:spMkLst>
        </pc:spChg>
      </pc:sldChg>
      <pc:sldChg chg="modSp mod">
        <pc:chgData name="Sougata Mukherjea" userId="f4bbb467-d32d-42aa-80bb-c9a6b15c0162" providerId="ADAL" clId="{5E15F2BF-D223-4EC1-B684-7CD67C5AEF91}" dt="2023-12-11T04:11:25.831" v="145" actId="20577"/>
        <pc:sldMkLst>
          <pc:docMk/>
          <pc:sldMk cId="0" sldId="638"/>
        </pc:sldMkLst>
        <pc:spChg chg="mod">
          <ac:chgData name="Sougata Mukherjea" userId="f4bbb467-d32d-42aa-80bb-c9a6b15c0162" providerId="ADAL" clId="{5E15F2BF-D223-4EC1-B684-7CD67C5AEF91}" dt="2023-12-11T04:11:25.831" v="145" actId="20577"/>
          <ac:spMkLst>
            <pc:docMk/>
            <pc:sldMk cId="0" sldId="638"/>
            <ac:spMk id="84995" creationId="{89CB1628-19B9-0C3C-50FF-A9CCC71FCC81}"/>
          </ac:spMkLst>
        </pc:spChg>
      </pc:sldChg>
      <pc:sldChg chg="modSp mod ord">
        <pc:chgData name="Sougata Mukherjea" userId="f4bbb467-d32d-42aa-80bb-c9a6b15c0162" providerId="ADAL" clId="{5E15F2BF-D223-4EC1-B684-7CD67C5AEF91}" dt="2023-12-11T03:58:43.919" v="72" actId="255"/>
        <pc:sldMkLst>
          <pc:docMk/>
          <pc:sldMk cId="0" sldId="639"/>
        </pc:sldMkLst>
        <pc:spChg chg="mod">
          <ac:chgData name="Sougata Mukherjea" userId="f4bbb467-d32d-42aa-80bb-c9a6b15c0162" providerId="ADAL" clId="{5E15F2BF-D223-4EC1-B684-7CD67C5AEF91}" dt="2023-12-11T03:58:43.919" v="72" actId="255"/>
          <ac:spMkLst>
            <pc:docMk/>
            <pc:sldMk cId="0" sldId="639"/>
            <ac:spMk id="3" creationId="{1246CD5F-4F37-C823-DE81-0BA8ABB2B499}"/>
          </ac:spMkLst>
        </pc:spChg>
      </pc:sldChg>
      <pc:sldChg chg="del">
        <pc:chgData name="Sougata Mukherjea" userId="f4bbb467-d32d-42aa-80bb-c9a6b15c0162" providerId="ADAL" clId="{5E15F2BF-D223-4EC1-B684-7CD67C5AEF91}" dt="2023-12-11T03:52:26.322" v="28" actId="2696"/>
        <pc:sldMkLst>
          <pc:docMk/>
          <pc:sldMk cId="0" sldId="647"/>
        </pc:sldMkLst>
      </pc:sldChg>
      <pc:sldChg chg="del">
        <pc:chgData name="Sougata Mukherjea" userId="f4bbb467-d32d-42aa-80bb-c9a6b15c0162" providerId="ADAL" clId="{5E15F2BF-D223-4EC1-B684-7CD67C5AEF91}" dt="2023-12-11T03:52:30.395" v="29" actId="2696"/>
        <pc:sldMkLst>
          <pc:docMk/>
          <pc:sldMk cId="0" sldId="648"/>
        </pc:sldMkLst>
      </pc:sldChg>
      <pc:sldChg chg="modSp new mod">
        <pc:chgData name="Sougata Mukherjea" userId="f4bbb467-d32d-42aa-80bb-c9a6b15c0162" providerId="ADAL" clId="{5E15F2BF-D223-4EC1-B684-7CD67C5AEF91}" dt="2023-12-11T04:03:54" v="131" actId="20577"/>
        <pc:sldMkLst>
          <pc:docMk/>
          <pc:sldMk cId="3940220504" sldId="665"/>
        </pc:sldMkLst>
        <pc:spChg chg="mod">
          <ac:chgData name="Sougata Mukherjea" userId="f4bbb467-d32d-42aa-80bb-c9a6b15c0162" providerId="ADAL" clId="{5E15F2BF-D223-4EC1-B684-7CD67C5AEF91}" dt="2023-12-11T04:00:10.867" v="86" actId="20577"/>
          <ac:spMkLst>
            <pc:docMk/>
            <pc:sldMk cId="3940220504" sldId="665"/>
            <ac:spMk id="2" creationId="{8F612365-CD09-36B1-C072-95ED39A2276F}"/>
          </ac:spMkLst>
        </pc:spChg>
        <pc:spChg chg="mod">
          <ac:chgData name="Sougata Mukherjea" userId="f4bbb467-d32d-42aa-80bb-c9a6b15c0162" providerId="ADAL" clId="{5E15F2BF-D223-4EC1-B684-7CD67C5AEF91}" dt="2023-12-11T04:03:54" v="131" actId="20577"/>
          <ac:spMkLst>
            <pc:docMk/>
            <pc:sldMk cId="3940220504" sldId="665"/>
            <ac:spMk id="3" creationId="{890A9DB4-DC63-D9A6-8AE9-5DDEF0082012}"/>
          </ac:spMkLst>
        </pc:spChg>
      </pc:sldChg>
      <pc:sldChg chg="addSp delSp modSp add mod">
        <pc:chgData name="Sougata Mukherjea" userId="f4bbb467-d32d-42aa-80bb-c9a6b15c0162" providerId="ADAL" clId="{5E15F2BF-D223-4EC1-B684-7CD67C5AEF91}" dt="2023-12-11T04:18:14.659" v="150" actId="1076"/>
        <pc:sldMkLst>
          <pc:docMk/>
          <pc:sldMk cId="918393832" sldId="666"/>
        </pc:sldMkLst>
        <pc:picChg chg="add mod">
          <ac:chgData name="Sougata Mukherjea" userId="f4bbb467-d32d-42aa-80bb-c9a6b15c0162" providerId="ADAL" clId="{5E15F2BF-D223-4EC1-B684-7CD67C5AEF91}" dt="2023-12-11T04:18:14.659" v="150" actId="1076"/>
          <ac:picMkLst>
            <pc:docMk/>
            <pc:sldMk cId="918393832" sldId="666"/>
            <ac:picMk id="4" creationId="{CD348010-27CD-08D1-639B-8FB1FEEF502E}"/>
          </ac:picMkLst>
        </pc:picChg>
        <pc:picChg chg="del">
          <ac:chgData name="Sougata Mukherjea" userId="f4bbb467-d32d-42aa-80bb-c9a6b15c0162" providerId="ADAL" clId="{5E15F2BF-D223-4EC1-B684-7CD67C5AEF91}" dt="2023-12-11T04:18:10.587" v="148" actId="478"/>
          <ac:picMkLst>
            <pc:docMk/>
            <pc:sldMk cId="918393832" sldId="666"/>
            <ac:picMk id="53253" creationId="{C5289D5F-0196-8B74-185E-3E260C92754B}"/>
          </ac:picMkLst>
        </pc:picChg>
      </pc:sldChg>
    </pc:docChg>
  </pc:docChgLst>
  <pc:docChgLst>
    <pc:chgData name="Sougata Mukherjea" userId="f4bbb467-d32d-42aa-80bb-c9a6b15c0162" providerId="ADAL" clId="{E698AAF8-42B4-411B-875B-BC8FE5FB9BBE}"/>
    <pc:docChg chg="undo custSel addSld delSld modSld sldOrd">
      <pc:chgData name="Sougata Mukherjea" userId="f4bbb467-d32d-42aa-80bb-c9a6b15c0162" providerId="ADAL" clId="{E698AAF8-42B4-411B-875B-BC8FE5FB9BBE}" dt="2023-11-24T09:16:01.388" v="219" actId="20577"/>
      <pc:docMkLst>
        <pc:docMk/>
      </pc:docMkLst>
      <pc:sldChg chg="modSp mod">
        <pc:chgData name="Sougata Mukherjea" userId="f4bbb467-d32d-42aa-80bb-c9a6b15c0162" providerId="ADAL" clId="{E698AAF8-42B4-411B-875B-BC8FE5FB9BBE}" dt="2023-11-23T10:21:29.935" v="176" actId="1076"/>
        <pc:sldMkLst>
          <pc:docMk/>
          <pc:sldMk cId="2309985385" sldId="256"/>
        </pc:sldMkLst>
        <pc:spChg chg="mod">
          <ac:chgData name="Sougata Mukherjea" userId="f4bbb467-d32d-42aa-80bb-c9a6b15c0162" providerId="ADAL" clId="{E698AAF8-42B4-411B-875B-BC8FE5FB9BBE}" dt="2023-11-23T10:21:26.299" v="175" actId="1076"/>
          <ac:spMkLst>
            <pc:docMk/>
            <pc:sldMk cId="2309985385" sldId="256"/>
            <ac:spMk id="2" creationId="{00000000-0000-0000-0000-000000000000}"/>
          </ac:spMkLst>
        </pc:spChg>
        <pc:spChg chg="mod">
          <ac:chgData name="Sougata Mukherjea" userId="f4bbb467-d32d-42aa-80bb-c9a6b15c0162" providerId="ADAL" clId="{E698AAF8-42B4-411B-875B-BC8FE5FB9BBE}" dt="2023-11-23T10:21:29.935" v="176" actId="1076"/>
          <ac:spMkLst>
            <pc:docMk/>
            <pc:sldMk cId="2309985385" sldId="256"/>
            <ac:spMk id="3" creationId="{00000000-0000-0000-0000-000000000000}"/>
          </ac:spMkLst>
        </pc:spChg>
      </pc:sldChg>
      <pc:sldChg chg="modSp mod">
        <pc:chgData name="Sougata Mukherjea" userId="f4bbb467-d32d-42aa-80bb-c9a6b15c0162" providerId="ADAL" clId="{E698AAF8-42B4-411B-875B-BC8FE5FB9BBE}" dt="2023-11-23T10:21:49.101" v="177" actId="207"/>
        <pc:sldMkLst>
          <pc:docMk/>
          <pc:sldMk cId="0" sldId="259"/>
        </pc:sldMkLst>
        <pc:spChg chg="mod">
          <ac:chgData name="Sougata Mukherjea" userId="f4bbb467-d32d-42aa-80bb-c9a6b15c0162" providerId="ADAL" clId="{E698AAF8-42B4-411B-875B-BC8FE5FB9BBE}" dt="2023-11-23T10:21:49.101" v="177" actId="207"/>
          <ac:spMkLst>
            <pc:docMk/>
            <pc:sldMk cId="0" sldId="259"/>
            <ac:spMk id="10243" creationId="{98DB910E-14C5-F3EE-9BFD-5CEEE618DD2B}"/>
          </ac:spMkLst>
        </pc:spChg>
      </pc:sldChg>
      <pc:sldChg chg="modSp mod">
        <pc:chgData name="Sougata Mukherjea" userId="f4bbb467-d32d-42aa-80bb-c9a6b15c0162" providerId="ADAL" clId="{E698AAF8-42B4-411B-875B-BC8FE5FB9BBE}" dt="2023-11-23T10:22:20.167" v="180" actId="207"/>
        <pc:sldMkLst>
          <pc:docMk/>
          <pc:sldMk cId="0" sldId="260"/>
        </pc:sldMkLst>
        <pc:spChg chg="mod">
          <ac:chgData name="Sougata Mukherjea" userId="f4bbb467-d32d-42aa-80bb-c9a6b15c0162" providerId="ADAL" clId="{E698AAF8-42B4-411B-875B-BC8FE5FB9BBE}" dt="2023-11-23T10:22:20.167" v="180" actId="207"/>
          <ac:spMkLst>
            <pc:docMk/>
            <pc:sldMk cId="0" sldId="260"/>
            <ac:spMk id="3" creationId="{E9887F34-64FE-5D22-A0E4-7FE44DE6F2E6}"/>
          </ac:spMkLst>
        </pc:spChg>
      </pc:sldChg>
      <pc:sldChg chg="modSp mod">
        <pc:chgData name="Sougata Mukherjea" userId="f4bbb467-d32d-42aa-80bb-c9a6b15c0162" providerId="ADAL" clId="{E698AAF8-42B4-411B-875B-BC8FE5FB9BBE}" dt="2023-11-23T10:22:09.954" v="179" actId="12"/>
        <pc:sldMkLst>
          <pc:docMk/>
          <pc:sldMk cId="0" sldId="261"/>
        </pc:sldMkLst>
        <pc:spChg chg="mod">
          <ac:chgData name="Sougata Mukherjea" userId="f4bbb467-d32d-42aa-80bb-c9a6b15c0162" providerId="ADAL" clId="{E698AAF8-42B4-411B-875B-BC8FE5FB9BBE}" dt="2023-11-23T10:22:09.954" v="179" actId="12"/>
          <ac:spMkLst>
            <pc:docMk/>
            <pc:sldMk cId="0" sldId="261"/>
            <ac:spMk id="3" creationId="{1C5E5C25-16DC-ED48-B9E2-4A82935E3856}"/>
          </ac:spMkLst>
        </pc:spChg>
      </pc:sldChg>
      <pc:sldChg chg="modSp mod">
        <pc:chgData name="Sougata Mukherjea" userId="f4bbb467-d32d-42aa-80bb-c9a6b15c0162" providerId="ADAL" clId="{E698AAF8-42B4-411B-875B-BC8FE5FB9BBE}" dt="2023-11-23T10:23:00.473" v="185" actId="207"/>
        <pc:sldMkLst>
          <pc:docMk/>
          <pc:sldMk cId="0" sldId="265"/>
        </pc:sldMkLst>
        <pc:spChg chg="mod">
          <ac:chgData name="Sougata Mukherjea" userId="f4bbb467-d32d-42aa-80bb-c9a6b15c0162" providerId="ADAL" clId="{E698AAF8-42B4-411B-875B-BC8FE5FB9BBE}" dt="2023-11-23T10:23:00.473" v="185" actId="207"/>
          <ac:spMkLst>
            <pc:docMk/>
            <pc:sldMk cId="0" sldId="265"/>
            <ac:spMk id="13315" creationId="{8A6E9844-EB41-8C77-9AD8-E981D13F66EE}"/>
          </ac:spMkLst>
        </pc:spChg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27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291"/>
        </pc:sldMkLst>
      </pc:sldChg>
      <pc:sldChg chg="del">
        <pc:chgData name="Sougata Mukherjea" userId="f4bbb467-d32d-42aa-80bb-c9a6b15c0162" providerId="ADAL" clId="{E698AAF8-42B4-411B-875B-BC8FE5FB9BBE}" dt="2023-11-23T08:24:04.127" v="1" actId="2696"/>
        <pc:sldMkLst>
          <pc:docMk/>
          <pc:sldMk cId="0" sldId="30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0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0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09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11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2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37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52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53"/>
        </pc:sldMkLst>
      </pc:sldChg>
      <pc:sldChg chg="modSp mod">
        <pc:chgData name="Sougata Mukherjea" userId="f4bbb467-d32d-42aa-80bb-c9a6b15c0162" providerId="ADAL" clId="{E698AAF8-42B4-411B-875B-BC8FE5FB9BBE}" dt="2023-11-24T09:14:52.886" v="206" actId="20577"/>
        <pc:sldMkLst>
          <pc:docMk/>
          <pc:sldMk cId="427656749" sldId="354"/>
        </pc:sldMkLst>
        <pc:spChg chg="mod">
          <ac:chgData name="Sougata Mukherjea" userId="f4bbb467-d32d-42aa-80bb-c9a6b15c0162" providerId="ADAL" clId="{E698AAF8-42B4-411B-875B-BC8FE5FB9BBE}" dt="2023-11-24T09:14:52.886" v="206" actId="20577"/>
          <ac:spMkLst>
            <pc:docMk/>
            <pc:sldMk cId="427656749" sldId="354"/>
            <ac:spMk id="7" creationId="{00000000-0000-0000-0000-000000000000}"/>
          </ac:spMkLst>
        </pc:spChg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55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56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5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58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60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62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6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904249762" sldId="36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942794908" sldId="36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127704937" sldId="36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67"/>
        </pc:sldMkLst>
      </pc:sldChg>
      <pc:sldChg chg="modSp mod">
        <pc:chgData name="Sougata Mukherjea" userId="f4bbb467-d32d-42aa-80bb-c9a6b15c0162" providerId="ADAL" clId="{E698AAF8-42B4-411B-875B-BC8FE5FB9BBE}" dt="2023-11-23T10:13:58.550" v="134" actId="21"/>
        <pc:sldMkLst>
          <pc:docMk/>
          <pc:sldMk cId="3713322608" sldId="369"/>
        </pc:sldMkLst>
        <pc:spChg chg="mod">
          <ac:chgData name="Sougata Mukherjea" userId="f4bbb467-d32d-42aa-80bb-c9a6b15c0162" providerId="ADAL" clId="{E698AAF8-42B4-411B-875B-BC8FE5FB9BBE}" dt="2023-11-23T10:13:26.483" v="131" actId="404"/>
          <ac:spMkLst>
            <pc:docMk/>
            <pc:sldMk cId="3713322608" sldId="369"/>
            <ac:spMk id="2" creationId="{68FF9562-3E63-B8FF-BD63-EBD97BA5EFF5}"/>
          </ac:spMkLst>
        </pc:spChg>
        <pc:spChg chg="mod">
          <ac:chgData name="Sougata Mukherjea" userId="f4bbb467-d32d-42aa-80bb-c9a6b15c0162" providerId="ADAL" clId="{E698AAF8-42B4-411B-875B-BC8FE5FB9BBE}" dt="2023-11-23T10:13:58.550" v="134" actId="21"/>
          <ac:spMkLst>
            <pc:docMk/>
            <pc:sldMk cId="3713322608" sldId="369"/>
            <ac:spMk id="3" creationId="{88C452C8-79A3-74D8-C986-476A8302940E}"/>
          </ac:spMkLst>
        </pc:spChg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7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371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75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76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77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78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79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0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1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3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4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5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6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87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90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91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92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393"/>
        </pc:sldMkLst>
      </pc:sldChg>
      <pc:sldChg chg="modSp add del mod">
        <pc:chgData name="Sougata Mukherjea" userId="f4bbb467-d32d-42aa-80bb-c9a6b15c0162" providerId="ADAL" clId="{E698AAF8-42B4-411B-875B-BC8FE5FB9BBE}" dt="2023-11-23T10:09:25.513" v="81" actId="47"/>
        <pc:sldMkLst>
          <pc:docMk/>
          <pc:sldMk cId="0" sldId="465"/>
        </pc:sldMkLst>
        <pc:spChg chg="mod">
          <ac:chgData name="Sougata Mukherjea" userId="f4bbb467-d32d-42aa-80bb-c9a6b15c0162" providerId="ADAL" clId="{E698AAF8-42B4-411B-875B-BC8FE5FB9BBE}" dt="2023-11-23T08:24:34.116" v="4" actId="20577"/>
          <ac:spMkLst>
            <pc:docMk/>
            <pc:sldMk cId="0" sldId="465"/>
            <ac:spMk id="2" creationId="{6872DAAF-B80D-AD90-B62A-2E1F72BBDF6B}"/>
          </ac:spMkLst>
        </pc:spChg>
        <pc:spChg chg="mod">
          <ac:chgData name="Sougata Mukherjea" userId="f4bbb467-d32d-42aa-80bb-c9a6b15c0162" providerId="ADAL" clId="{E698AAF8-42B4-411B-875B-BC8FE5FB9BBE}" dt="2023-11-23T10:08:24.850" v="70" actId="2711"/>
          <ac:spMkLst>
            <pc:docMk/>
            <pc:sldMk cId="0" sldId="465"/>
            <ac:spMk id="96259" creationId="{C0F5BAE6-225B-738B-D26B-6B5A4CE0FA63}"/>
          </ac:spMkLst>
        </pc:spChg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674945405" sldId="46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839043846" sldId="46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244685508" sldId="46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043494793" sldId="469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4002473709" sldId="47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4149025867" sldId="47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301755722" sldId="472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63997492" sldId="47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523634835" sldId="47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410733260" sldId="47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20260983" sldId="47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780303972" sldId="47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778481162" sldId="502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604300328" sldId="50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127173133" sldId="50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34163978" sldId="50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091955879" sldId="50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475576357" sldId="507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56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69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7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72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7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7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79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2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589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922345984" sldId="59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363265238" sldId="591"/>
        </pc:sldMkLst>
      </pc:sldChg>
      <pc:sldChg chg="modSp add del mod">
        <pc:chgData name="Sougata Mukherjea" userId="f4bbb467-d32d-42aa-80bb-c9a6b15c0162" providerId="ADAL" clId="{E698AAF8-42B4-411B-875B-BC8FE5FB9BBE}" dt="2023-11-23T10:10:00.522" v="88" actId="207"/>
        <pc:sldMkLst>
          <pc:docMk/>
          <pc:sldMk cId="0" sldId="592"/>
        </pc:sldMkLst>
        <pc:spChg chg="mod">
          <ac:chgData name="Sougata Mukherjea" userId="f4bbb467-d32d-42aa-80bb-c9a6b15c0162" providerId="ADAL" clId="{E698AAF8-42B4-411B-875B-BC8FE5FB9BBE}" dt="2023-11-23T10:10:00.522" v="88" actId="207"/>
          <ac:spMkLst>
            <pc:docMk/>
            <pc:sldMk cId="0" sldId="592"/>
            <ac:spMk id="129027" creationId="{5BFAA34B-3881-C219-037A-2A9869AA7EB7}"/>
          </ac:spMkLst>
        </pc:spChg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173102818" sldId="59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271621339" sldId="59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880780642" sldId="59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007600983" sldId="59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45680590" sldId="60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629267276" sldId="60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426817232" sldId="602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80513594" sldId="60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61556367" sldId="60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433556207" sldId="60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30068800" sldId="60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133535350" sldId="60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916244467" sldId="60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779964360" sldId="609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012533502" sldId="610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4289164119" sldId="611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099632114" sldId="612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966346098" sldId="613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2117145059" sldId="614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3807327038" sldId="615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965579060" sldId="616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0" sldId="617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430170117" sldId="618"/>
        </pc:sldMkLst>
      </pc:sldChg>
      <pc:sldChg chg="del">
        <pc:chgData name="Sougata Mukherjea" userId="f4bbb467-d32d-42aa-80bb-c9a6b15c0162" providerId="ADAL" clId="{E698AAF8-42B4-411B-875B-BC8FE5FB9BBE}" dt="2023-11-23T08:23:07.221" v="0" actId="47"/>
        <pc:sldMkLst>
          <pc:docMk/>
          <pc:sldMk cId="1134727442" sldId="619"/>
        </pc:sldMkLst>
      </pc:sldChg>
      <pc:sldChg chg="modSp mod">
        <pc:chgData name="Sougata Mukherjea" userId="f4bbb467-d32d-42aa-80bb-c9a6b15c0162" providerId="ADAL" clId="{E698AAF8-42B4-411B-875B-BC8FE5FB9BBE}" dt="2023-11-23T08:25:39.381" v="8" actId="21"/>
        <pc:sldMkLst>
          <pc:docMk/>
          <pc:sldMk cId="0" sldId="639"/>
        </pc:sldMkLst>
        <pc:spChg chg="mod">
          <ac:chgData name="Sougata Mukherjea" userId="f4bbb467-d32d-42aa-80bb-c9a6b15c0162" providerId="ADAL" clId="{E698AAF8-42B4-411B-875B-BC8FE5FB9BBE}" dt="2023-11-23T08:25:39.381" v="8" actId="21"/>
          <ac:spMkLst>
            <pc:docMk/>
            <pc:sldMk cId="0" sldId="639"/>
            <ac:spMk id="3" creationId="{1246CD5F-4F37-C823-DE81-0BA8ABB2B499}"/>
          </ac:spMkLst>
        </pc:spChg>
      </pc:sldChg>
      <pc:sldChg chg="modSp mod ord">
        <pc:chgData name="Sougata Mukherjea" userId="f4bbb467-d32d-42aa-80bb-c9a6b15c0162" providerId="ADAL" clId="{E698AAF8-42B4-411B-875B-BC8FE5FB9BBE}" dt="2023-11-23T10:15:15.295" v="149" actId="20577"/>
        <pc:sldMkLst>
          <pc:docMk/>
          <pc:sldMk cId="1483686432" sldId="640"/>
        </pc:sldMkLst>
        <pc:spChg chg="mod">
          <ac:chgData name="Sougata Mukherjea" userId="f4bbb467-d32d-42aa-80bb-c9a6b15c0162" providerId="ADAL" clId="{E698AAF8-42B4-411B-875B-BC8FE5FB9BBE}" dt="2023-11-23T10:15:15.295" v="149" actId="20577"/>
          <ac:spMkLst>
            <pc:docMk/>
            <pc:sldMk cId="1483686432" sldId="640"/>
            <ac:spMk id="3" creationId="{88C452C8-79A3-74D8-C986-476A8302940E}"/>
          </ac:spMkLst>
        </pc:spChg>
      </pc:sldChg>
      <pc:sldChg chg="modSp mod">
        <pc:chgData name="Sougata Mukherjea" userId="f4bbb467-d32d-42aa-80bb-c9a6b15c0162" providerId="ADAL" clId="{E698AAF8-42B4-411B-875B-BC8FE5FB9BBE}" dt="2023-11-23T10:16:13.201" v="160" actId="404"/>
        <pc:sldMkLst>
          <pc:docMk/>
          <pc:sldMk cId="3646818920" sldId="641"/>
        </pc:sldMkLst>
        <pc:spChg chg="mod">
          <ac:chgData name="Sougata Mukherjea" userId="f4bbb467-d32d-42aa-80bb-c9a6b15c0162" providerId="ADAL" clId="{E698AAF8-42B4-411B-875B-BC8FE5FB9BBE}" dt="2023-11-23T10:16:13.201" v="160" actId="404"/>
          <ac:spMkLst>
            <pc:docMk/>
            <pc:sldMk cId="3646818920" sldId="641"/>
            <ac:spMk id="5" creationId="{5E9E8E8D-6C21-0C33-824F-A9F7B314D382}"/>
          </ac:spMkLst>
        </pc:spChg>
      </pc:sldChg>
      <pc:sldChg chg="addSp delSp modSp mod">
        <pc:chgData name="Sougata Mukherjea" userId="f4bbb467-d32d-42aa-80bb-c9a6b15c0162" providerId="ADAL" clId="{E698AAF8-42B4-411B-875B-BC8FE5FB9BBE}" dt="2023-11-23T10:17:14.806" v="173" actId="478"/>
        <pc:sldMkLst>
          <pc:docMk/>
          <pc:sldMk cId="3951196027" sldId="642"/>
        </pc:sldMkLst>
        <pc:spChg chg="mod">
          <ac:chgData name="Sougata Mukherjea" userId="f4bbb467-d32d-42aa-80bb-c9a6b15c0162" providerId="ADAL" clId="{E698AAF8-42B4-411B-875B-BC8FE5FB9BBE}" dt="2023-11-23T10:17:11.859" v="172" actId="1076"/>
          <ac:spMkLst>
            <pc:docMk/>
            <pc:sldMk cId="3951196027" sldId="642"/>
            <ac:spMk id="3" creationId="{E2B499F6-480B-7E41-0FE7-AE4295C700DA}"/>
          </ac:spMkLst>
        </pc:spChg>
        <pc:spChg chg="add del mod">
          <ac:chgData name="Sougata Mukherjea" userId="f4bbb467-d32d-42aa-80bb-c9a6b15c0162" providerId="ADAL" clId="{E698AAF8-42B4-411B-875B-BC8FE5FB9BBE}" dt="2023-11-23T10:17:14.806" v="173" actId="478"/>
          <ac:spMkLst>
            <pc:docMk/>
            <pc:sldMk cId="3951196027" sldId="642"/>
            <ac:spMk id="5" creationId="{E5A20812-A504-EA65-B7D7-0FF4C861C77F}"/>
          </ac:spMkLst>
        </pc:spChg>
        <pc:spChg chg="add mod">
          <ac:chgData name="Sougata Mukherjea" userId="f4bbb467-d32d-42aa-80bb-c9a6b15c0162" providerId="ADAL" clId="{E698AAF8-42B4-411B-875B-BC8FE5FB9BBE}" dt="2023-11-23T10:16:54.117" v="169" actId="20577"/>
          <ac:spMkLst>
            <pc:docMk/>
            <pc:sldMk cId="3951196027" sldId="642"/>
            <ac:spMk id="6" creationId="{A79F86E3-F9C8-C4AD-74D8-120DBCEDF40A}"/>
          </ac:spMkLst>
        </pc:spChg>
        <pc:spChg chg="del mod">
          <ac:chgData name="Sougata Mukherjea" userId="f4bbb467-d32d-42aa-80bb-c9a6b15c0162" providerId="ADAL" clId="{E698AAF8-42B4-411B-875B-BC8FE5FB9BBE}" dt="2023-11-23T10:16:38.898" v="161" actId="478"/>
          <ac:spMkLst>
            <pc:docMk/>
            <pc:sldMk cId="3951196027" sldId="642"/>
            <ac:spMk id="7" creationId="{1C3AE57B-6688-EB59-ECA6-10CE721014C8}"/>
          </ac:spMkLst>
        </pc:spChg>
        <pc:spChg chg="add mod">
          <ac:chgData name="Sougata Mukherjea" userId="f4bbb467-d32d-42aa-80bb-c9a6b15c0162" providerId="ADAL" clId="{E698AAF8-42B4-411B-875B-BC8FE5FB9BBE}" dt="2023-11-23T10:12:45.410" v="100" actId="1076"/>
          <ac:spMkLst>
            <pc:docMk/>
            <pc:sldMk cId="3951196027" sldId="642"/>
            <ac:spMk id="10" creationId="{7F1F3BEF-9B78-C80A-A197-4BA68AA8B98E}"/>
          </ac:spMkLst>
        </pc:spChg>
        <pc:picChg chg="add mod">
          <ac:chgData name="Sougata Mukherjea" userId="f4bbb467-d32d-42aa-80bb-c9a6b15c0162" providerId="ADAL" clId="{E698AAF8-42B4-411B-875B-BC8FE5FB9BBE}" dt="2023-11-23T10:12:41.988" v="99" actId="1076"/>
          <ac:picMkLst>
            <pc:docMk/>
            <pc:sldMk cId="3951196027" sldId="642"/>
            <ac:picMk id="9" creationId="{FCADF7FF-1BE3-3694-6FE0-1256CD641EF2}"/>
          </ac:picMkLst>
        </pc:picChg>
      </pc:sldChg>
      <pc:sldChg chg="delSp del mod">
        <pc:chgData name="Sougata Mukherjea" userId="f4bbb467-d32d-42aa-80bb-c9a6b15c0162" providerId="ADAL" clId="{E698AAF8-42B4-411B-875B-BC8FE5FB9BBE}" dt="2023-11-23T08:28:53.832" v="51" actId="2696"/>
        <pc:sldMkLst>
          <pc:docMk/>
          <pc:sldMk cId="1750864758" sldId="643"/>
        </pc:sldMkLst>
        <pc:spChg chg="del">
          <ac:chgData name="Sougata Mukherjea" userId="f4bbb467-d32d-42aa-80bb-c9a6b15c0162" providerId="ADAL" clId="{E698AAF8-42B4-411B-875B-BC8FE5FB9BBE}" dt="2023-11-23T08:27:27.178" v="36" actId="21"/>
          <ac:spMkLst>
            <pc:docMk/>
            <pc:sldMk cId="1750864758" sldId="643"/>
            <ac:spMk id="8" creationId="{BB97D7A3-A382-4A84-E3BD-F425CEE43B95}"/>
          </ac:spMkLst>
        </pc:spChg>
        <pc:picChg chg="del">
          <ac:chgData name="Sougata Mukherjea" userId="f4bbb467-d32d-42aa-80bb-c9a6b15c0162" providerId="ADAL" clId="{E698AAF8-42B4-411B-875B-BC8FE5FB9BBE}" dt="2023-11-23T08:27:14.929" v="33" actId="21"/>
          <ac:picMkLst>
            <pc:docMk/>
            <pc:sldMk cId="1750864758" sldId="643"/>
            <ac:picMk id="6" creationId="{20AE3940-6BE1-8CC6-2501-17F0BCAE3DCC}"/>
          </ac:picMkLst>
        </pc:picChg>
      </pc:sldChg>
      <pc:sldChg chg="modSp mod">
        <pc:chgData name="Sougata Mukherjea" userId="f4bbb467-d32d-42aa-80bb-c9a6b15c0162" providerId="ADAL" clId="{E698AAF8-42B4-411B-875B-BC8FE5FB9BBE}" dt="2023-11-24T09:15:12.447" v="211" actId="207"/>
        <pc:sldMkLst>
          <pc:docMk/>
          <pc:sldMk cId="117232669" sldId="644"/>
        </pc:sldMkLst>
        <pc:spChg chg="mod">
          <ac:chgData name="Sougata Mukherjea" userId="f4bbb467-d32d-42aa-80bb-c9a6b15c0162" providerId="ADAL" clId="{E698AAF8-42B4-411B-875B-BC8FE5FB9BBE}" dt="2023-11-24T09:15:12.447" v="211" actId="207"/>
          <ac:spMkLst>
            <pc:docMk/>
            <pc:sldMk cId="117232669" sldId="644"/>
            <ac:spMk id="7" creationId="{00000000-0000-0000-0000-000000000000}"/>
          </ac:spMkLst>
        </pc:spChg>
      </pc:sldChg>
      <pc:sldChg chg="modSp mod">
        <pc:chgData name="Sougata Mukherjea" userId="f4bbb467-d32d-42aa-80bb-c9a6b15c0162" providerId="ADAL" clId="{E698AAF8-42B4-411B-875B-BC8FE5FB9BBE}" dt="2023-11-24T09:15:31.005" v="215" actId="20577"/>
        <pc:sldMkLst>
          <pc:docMk/>
          <pc:sldMk cId="1730567971" sldId="645"/>
        </pc:sldMkLst>
        <pc:spChg chg="mod">
          <ac:chgData name="Sougata Mukherjea" userId="f4bbb467-d32d-42aa-80bb-c9a6b15c0162" providerId="ADAL" clId="{E698AAF8-42B4-411B-875B-BC8FE5FB9BBE}" dt="2023-11-24T09:15:31.005" v="215" actId="20577"/>
          <ac:spMkLst>
            <pc:docMk/>
            <pc:sldMk cId="1730567971" sldId="645"/>
            <ac:spMk id="7" creationId="{00000000-0000-0000-0000-000000000000}"/>
          </ac:spMkLst>
        </pc:spChg>
      </pc:sldChg>
      <pc:sldChg chg="del">
        <pc:chgData name="Sougata Mukherjea" userId="f4bbb467-d32d-42aa-80bb-c9a6b15c0162" providerId="ADAL" clId="{E698AAF8-42B4-411B-875B-BC8FE5FB9BBE}" dt="2023-11-23T08:24:16.633" v="2" actId="47"/>
        <pc:sldMkLst>
          <pc:docMk/>
          <pc:sldMk cId="0" sldId="649"/>
        </pc:sldMkLst>
      </pc:sldChg>
      <pc:sldChg chg="modSp add del mod">
        <pc:chgData name="Sougata Mukherjea" userId="f4bbb467-d32d-42aa-80bb-c9a6b15c0162" providerId="ADAL" clId="{E698AAF8-42B4-411B-875B-BC8FE5FB9BBE}" dt="2023-11-24T09:16:01.388" v="219" actId="20577"/>
        <pc:sldMkLst>
          <pc:docMk/>
          <pc:sldMk cId="906534592" sldId="650"/>
        </pc:sldMkLst>
        <pc:spChg chg="mod">
          <ac:chgData name="Sougata Mukherjea" userId="f4bbb467-d32d-42aa-80bb-c9a6b15c0162" providerId="ADAL" clId="{E698AAF8-42B4-411B-875B-BC8FE5FB9BBE}" dt="2023-11-24T09:16:01.388" v="219" actId="20577"/>
          <ac:spMkLst>
            <pc:docMk/>
            <pc:sldMk cId="906534592" sldId="650"/>
            <ac:spMk id="7" creationId="{00000000-0000-0000-0000-000000000000}"/>
          </ac:spMkLst>
        </pc:spChg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51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52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53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54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55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62"/>
        </pc:sldMkLst>
      </pc:sldChg>
      <pc:sldChg chg="add del">
        <pc:chgData name="Sougata Mukherjea" userId="f4bbb467-d32d-42aa-80bb-c9a6b15c0162" providerId="ADAL" clId="{E698AAF8-42B4-411B-875B-BC8FE5FB9BBE}" dt="2023-11-23T10:06:40.103" v="69"/>
        <pc:sldMkLst>
          <pc:docMk/>
          <pc:sldMk cId="0" sldId="663"/>
        </pc:sldMkLst>
      </pc:sldChg>
      <pc:sldChg chg="add del">
        <pc:chgData name="Sougata Mukherjea" userId="f4bbb467-d32d-42aa-80bb-c9a6b15c0162" providerId="ADAL" clId="{E698AAF8-42B4-411B-875B-BC8FE5FB9BBE}" dt="2023-11-23T10:08:46.966" v="72"/>
        <pc:sldMkLst>
          <pc:docMk/>
          <pc:sldMk cId="1390190560" sldId="664"/>
        </pc:sldMkLst>
      </pc:sldChg>
      <pc:sldChg chg="add">
        <pc:chgData name="Sougata Mukherjea" userId="f4bbb467-d32d-42aa-80bb-c9a6b15c0162" providerId="ADAL" clId="{E698AAF8-42B4-411B-875B-BC8FE5FB9BBE}" dt="2023-11-23T10:08:46.982" v="73"/>
        <pc:sldMkLst>
          <pc:docMk/>
          <pc:sldMk cId="4010482098" sldId="6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12B230-C16D-854C-82DC-891F4DC7C818}" type="datetimeFigureOut"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73DEFD-138D-2949-A441-41482F0771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AF75398-64A0-D846-966F-6257391EE57E}" type="datetimeFigureOut"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CCFB5FD-1786-5D42-9EF7-BECAB77945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19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B5FD-1786-5D42-9EF7-BECAB77945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9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B5FD-1786-5D42-9EF7-BECAB77945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72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66435F49-A454-D7AE-AE73-C2E361456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3C95378-8ACB-494C-8E2C-CEF509724CAE}" type="slidenum">
              <a:rPr lang="nl-NL" altLang="en-US" smtClean="0">
                <a:latin typeface="Calibri" panose="020F0502020204030204" pitchFamily="34" charset="0"/>
              </a:rPr>
              <a:pPr/>
              <a:t>35</a:t>
            </a:fld>
            <a:endParaRPr lang="nl-NL" altLang="en-US">
              <a:latin typeface="Calibri" panose="020F050202020403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77039A2-2554-8D96-45D8-F705F4601C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22F4FB61-378C-5096-3C95-F7D0EAAF2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85928DC-BEA7-00CA-254B-06E6EF29B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17B5AA8-9276-40B6-A89F-A08A3B52FD2E}" type="slidenum">
              <a:rPr lang="nl-NL" altLang="en-US" smtClean="0">
                <a:latin typeface="Calibri" panose="020F0502020204030204" pitchFamily="34" charset="0"/>
              </a:rPr>
              <a:pPr/>
              <a:t>36</a:t>
            </a:fld>
            <a:endParaRPr lang="nl-NL" altLang="en-US">
              <a:latin typeface="Calibri" panose="020F050202020403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E47703BD-8036-A188-9138-ECE5EE1A0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7DE96DB4-30AA-8A49-A9B1-54A9BF391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9CE09ABD-981F-AA8D-68A9-6CA1BC82EE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A7D5A8-A4B4-4A94-B70F-C7E65D0B05BB}" type="slidenum">
              <a:rPr lang="nl-NL" altLang="en-US" smtClean="0">
                <a:latin typeface="Calibri" panose="020F0502020204030204" pitchFamily="34" charset="0"/>
              </a:rPr>
              <a:pPr/>
              <a:t>37</a:t>
            </a:fld>
            <a:endParaRPr lang="nl-NL" altLang="en-US">
              <a:latin typeface="Calibri" panose="020F050202020403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79825CF-5D2B-34F7-5644-C872F01A4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EC608F1F-A1A5-AFC5-1E5F-E84503A1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drawing on raster devices</a:t>
            </a:r>
          </a:p>
          <a:p>
            <a:r>
              <a:rPr lang="en-US" altLang="en-US"/>
              <a:t>not too many vertices in small area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4F57D07F-602E-26B1-09E8-F466F28C67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674582-6066-40C1-8DDD-74874DCAE74F}" type="slidenum">
              <a:rPr lang="nl-NL" altLang="en-US" smtClean="0">
                <a:latin typeface="Calibri" panose="020F0502020204030204" pitchFamily="34" charset="0"/>
              </a:rPr>
              <a:pPr/>
              <a:t>38</a:t>
            </a:fld>
            <a:endParaRPr lang="nl-NL" altLang="en-US">
              <a:latin typeface="Calibri" panose="020F050202020403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161489B5-6925-DA06-E60F-8F7418001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820BB2E9-8B84-E277-35AE-FBEDD6BC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drawing on raster devices</a:t>
            </a:r>
          </a:p>
          <a:p>
            <a:r>
              <a:rPr lang="en-US" altLang="en-US"/>
              <a:t>not too many vertices in small area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FB5FD-1786-5D42-9EF7-BECAB779458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021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B5FD-1786-5D42-9EF7-BECAB77945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B5FD-1786-5D42-9EF7-BECAB77945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1BBB2BB5-FBCF-6C98-6A64-E4EE970824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56F9BB46-994C-A456-689B-F1F9299A50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0083E544-3FB8-1B14-CBC7-BC959A6F8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1B53DD-8877-4A21-9F52-C9A532EA3E9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B5FD-1786-5D42-9EF7-BECAB77945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6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F5302CF-790E-B601-5811-4F175D7F0D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4EB316-A84D-4610-9409-6743E4B005BB}" type="slidenum">
              <a:rPr kumimoji="0" lang="nl-NL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FD344FC5-2E99-8BA6-6CC4-FCA23082C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4ABC9631-EE2F-02FA-883E-0497EFCBC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5C6C2D9-879F-FE06-2388-725FCA767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47C31A-1D57-4560-8D8F-FF0EC71A2476}" type="slidenum">
              <a:rPr kumimoji="0" lang="nl-NL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4BD472D-AEDC-26D9-6B8B-052DBB770E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46C92719-B9E3-5392-5699-779A29EAD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C96C8E15-0963-A2DC-3FAD-3A06414A8A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9BB25D-07FB-46E4-A788-2C3A323BC2CA}" type="slidenum">
              <a:rPr kumimoji="0" lang="nl-NL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50826AB-EAB7-A315-1AC5-148BEA16F8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67E12BE3-E54A-3EC4-1F9C-80BBC3A80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F3F0C881-82C9-ED4D-4422-5CFD4F680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CE863-5485-4A7B-B259-4EE667DE6B81}" type="slidenum">
              <a:rPr kumimoji="0" lang="nl-NL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9073FBC-E635-C2CB-BDCB-78949438E3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C3916082-4D06-0247-F0C1-8C5EBB287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Kuratoswki does not lead to efficient algorithm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9351C5-A27A-917B-A640-3B7ABC0CEDB4}"/>
              </a:ext>
            </a:extLst>
          </p:cNvPr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DB3343-4268-FFA7-2359-845F5073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440DC-23EC-43E8-BEC7-A1F6201662DC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C80B24-72EE-6DE0-A11E-9DC250BB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0FE021-AF53-1C72-4076-0F19863B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58BF2-03CD-4B30-8886-923AD444BF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917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551E3-12B3-98C1-3FDE-D7A97B9A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FEF63-19AF-49AE-9E04-48457A208A16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A432-D9DF-5330-C56B-EA4872E9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3EAEA-7B84-8471-9210-BC318EDE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310EE-05EB-4B6F-B23F-876D1498F6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5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CCE2D-9B05-CE0B-7B05-803950D32333}"/>
              </a:ext>
            </a:extLst>
          </p:cNvPr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58D27E-3C0A-D038-AF15-ECA1FB2B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45FE8-2E55-4C10-84F5-67DE789BD02F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AF43D4-81C3-417B-D64B-9D0B09F4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36BAA8-089A-E993-92F9-9389B82E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B78BD-17D8-4437-8BB3-2A2275D5F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38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3BF436-0F2B-C533-28BC-9E0EA374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05986-DE2E-4949-A915-0D0312D94269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FEE352-6F5F-EAA3-FF5E-EE6BBA07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978ADC-2D8B-0FDF-1600-3DFE58AB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9567E-4420-4E60-8F92-463CEAD0B0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986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880516-9A4C-D886-38FE-476BC35C88A7}"/>
              </a:ext>
            </a:extLst>
          </p:cNvPr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5099C12F-2E5C-4BD1-7F43-2DF3B080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08B65-06A3-4E77-ACA2-8A399B33AAE2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1E4B656D-A704-BD90-AB97-BAC884B9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F452D752-4F7F-5AD3-574C-73A7700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8ED38-E026-42BA-9969-DF736095DA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344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038A41-2B4B-3B07-CFAA-94FAC548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49F99-5854-4E41-AA4E-E4CF125B2D37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02DF254-A6FA-51CA-F17B-6642873C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41EEBD-CC63-22E2-248E-8A77CE39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D32EA-BA81-4FA0-AABE-82AC271F88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4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74857A3-E404-12FC-4A69-CD44545C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93EFE-0D76-4057-B380-257AB8FD90D4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7C1867F-2D72-3F82-3F6F-A921EEAC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59C69CA-146D-14F2-61F6-B2832949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A7A11-C09B-4B1C-B1B4-CFB016A0CB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429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400235-B74B-58A4-57B2-665FF1746C2D}"/>
              </a:ext>
            </a:extLst>
          </p:cNvPr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5F42C24-5EF7-BBD9-DEC3-CD862885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F3458-0062-4D76-800C-E07C31B5FCA4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0655B1A-BD8F-98BD-CBAD-E8D17FE4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D700AED-8078-989D-D549-6E595552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F1BF6-FEE5-42B0-8382-22BCA4D76F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63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BF3932-B4A4-77A2-F8EF-54842CD2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F7482-38FB-4110-9407-C33BBA961B74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D657B0-486C-7117-2AD3-765A9F3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6F516CD-0FC2-BB81-3389-418384C2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81B4B-BDD1-4A60-A3C1-D6EBFC7472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95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2DC5-C2A6-953D-037E-4A452675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11DD7-CFA0-4C8F-B5C3-2784CB4BD8EE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25F47-9361-9C17-D7DE-5ABDCD7F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E6837-6B37-5D9B-C8FA-93F1C9D9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69369-96E8-410E-A377-3D55B55BD6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016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171B-C9EB-6F03-C966-BFBC05EA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D136E-BD99-46D3-AEA7-6161F8259DFE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8CA71-6D0D-8F12-3ACD-CDA2FE74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0168F-ECE6-07D8-5DF6-E3B5ECE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B125E-AE24-4ABC-92FA-9A71E98BDA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868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020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268413"/>
            <a:ext cx="40020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3648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14266517-CACA-5A35-E7FD-399460EF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F945C01B-6BD8-1FE9-27E4-F5432D22B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BBC74-645B-4707-9D0C-1661DC6B3112}" type="slidenum">
              <a:rPr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D18BD798-37C0-DA77-B342-19B458DFBD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</p:spTree>
    <p:extLst>
      <p:ext uri="{BB962C8B-B14F-4D97-AF65-F5344CB8AC3E}">
        <p14:creationId xmlns:p14="http://schemas.microsoft.com/office/powerpoint/2010/main" val="3922391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A6E2228-29AB-9CF2-6EC9-A06B581A6A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668270-2DC7-90C0-8AB1-D068F5973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44E8E-4F7A-4C80-8BED-E69A856B2491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6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699DCBA-47AB-325D-5F65-24CE692C8A09}"/>
              </a:ext>
            </a:extLst>
          </p:cNvPr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482620-E735-2B5B-D166-D22A6C28EEBC}"/>
              </a:ext>
            </a:extLst>
          </p:cNvPr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DFE1ED-49EE-58F9-1C24-512FAE511F86}"/>
              </a:ext>
            </a:extLst>
          </p:cNvPr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947E2F2-A6AB-BE5E-1960-CAAC6684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9A732F-A154-A2D1-256A-58AF516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8B53FA-442B-CC40-074E-B6E1C433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F2C07-978C-4209-BEE9-715F6B071904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51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341D5F23-C685-86BF-ACA3-352684693B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D03177D-C3CF-A974-4992-5FB747BB7F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385EF66-7535-49D7-4CAA-99C003B7D7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D05AD-4886-4058-A9CE-C5E12309EBB4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23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18F496AB-8CEB-841C-458C-C4FD7E55672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EED620F-A739-8A9F-30C1-5F0630AC9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1824DAF7-D4DF-A1A4-756C-13008CF5C0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5B1AB-20CF-4C9C-A242-168301BA59E5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64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5FABCBC-E1FB-FA2E-8116-289F9B770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AD6806-9116-4C1B-819D-C2013D80B86E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158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B2D74-5E94-C8CE-2796-19929523C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FE29C-8B3C-BF96-B219-356A8D10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10A62-54EF-1760-C052-5F2D3D51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29C42-A7A9-4BC2-834C-51399AA923FE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89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CDC11-9CCA-1F3F-7E8C-E3F5193F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C15A6-8818-FDD7-E4C7-5A89638E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748DB-FC11-2180-E02F-A9D01A22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84641-64FC-4D7B-AD0F-9181BE04AC4F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2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7D55E-064B-E6E6-4496-A220A1EF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3BECA-0F73-5C99-7591-F33913CD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F7E5C-74A7-E778-C064-9F66D623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E4972-01F2-42E2-98EC-3333A4133B0B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5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4E30-1103-6396-9770-4A458384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8D2A0-E585-50AF-F478-726C72D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5FB98-8BF8-F14E-D9AD-9370E2F0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F88BE-DC08-44A2-A7CC-513CEADEBF48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58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1A658-381E-D6C8-7338-C68988D1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99252-8FF6-BF66-54FB-8CEBA2FE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CD18-A2DA-8322-7926-6DFE8F77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F6DE4-9FDF-409F-AEDF-DCDBA3874939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57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020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268413"/>
            <a:ext cx="40020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12722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97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37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44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55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927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018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45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43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264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7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50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E8C24A-6376-DA0E-9091-92A5E0C0CB69}"/>
              </a:ext>
            </a:extLst>
          </p:cNvPr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859C497-34FA-CDE1-409F-3A5FC9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A669A-FFB6-4D27-AA9B-B2391B753267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EE9FF-AE18-18C4-9015-45D2DA15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95A483-9154-4DD6-ACD6-60646741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99D09-A2E6-49FD-9382-29D460C26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664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5CB3-053E-A65A-B145-B9D01702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8054E-88AF-4EE7-89AE-73E5647A70C2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33AB-20DF-3DD2-415D-9ED9DCCB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5A39D-C92F-F1FE-62D5-19A7638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9DC42-7899-4516-B399-B636222368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974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B296EF-CFA6-EBA0-AE23-4EB529D75219}"/>
              </a:ext>
            </a:extLst>
          </p:cNvPr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AC30D28-B948-6FFE-573F-EFA97BD1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F1F89-2C42-4C8D-9B16-A24F75D25836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2E233D-EBC2-F6FA-F1F3-5BB7E249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4BD701-4836-52FE-D5C2-417FD08B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12049-11A2-43D7-A789-299F5EEFF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65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282C4B8-BD41-0B18-1C79-0FE76BD2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8C29D-C0AB-4EBE-B229-0F6D2231B7E1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191F91-4222-676B-BE5E-435DAC42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2D854B6-8A44-4BF3-31EF-E8282E17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26FC8-773B-4AF1-8907-80871C7FF0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0651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D1BB44-49C4-CBDE-8063-D3F9AD853BCF}"/>
              </a:ext>
            </a:extLst>
          </p:cNvPr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80F4F8F2-E27D-FDDA-5B18-17D275EA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A9AB3-3329-4907-9369-C9E337B0A5C1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0386DA36-3F3A-9EA3-913D-2A942D35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870133BC-684A-51C7-C76B-212EA758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CC23B-903D-4AC4-8999-3180F83EF8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1080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D3AA2F-AA7C-B3F1-E733-697D1B52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A505C-2C9F-4664-A955-C5BDF40ACA6F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80A688A-4117-CBB4-89E0-27002DBB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6D4D40B-8A83-1CC5-A160-28029C5E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70C48-1FC2-4194-A78A-4ECBAD3668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9201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942FFCD-D7B4-9E30-EB55-DFD951CE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9A816-3A42-4DDF-9F02-B78E9BE55D3F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AE1C9C1-CA77-50B9-3781-5C8834B2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EB2CD8-0976-E79E-0486-7434554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04A54-0902-4391-90A4-8B61FB90C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445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04C8DC-FE5B-E3FC-FAF0-65C393E90F26}"/>
              </a:ext>
            </a:extLst>
          </p:cNvPr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DF75DA4-D37E-94B1-B064-B559F50B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81716-C495-4CC5-8BBD-2E737952574E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18886FB-F99A-A602-3933-79305608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8369B4F-D41A-9AEB-9700-BF342D08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DB43C-E447-4297-9DE2-60EF4203BD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90758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B8A6A3-6D3A-9FAD-32BA-1A7DFE56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EEFE8-D6CB-43B9-9866-084E4C51147B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1CB56F-AF2C-0A7A-68E6-9B8D1A7C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D1C02C-F7AA-FB91-5A8F-9FB46E21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B2624-B8BB-4DBF-AF11-4748151282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9698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CD6E4-482A-7097-A3F6-80A35C6C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63AE2-70EF-4284-BF2D-94020FC0E19C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13058-D811-4D70-7450-59993C94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423E5-B897-9C38-B2F9-8E6E73BF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0E044-A647-43E9-93E8-6E993A6808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3255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217A6-95F9-D70C-EC78-2C734C70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DD190-0980-4374-8223-624C450624C1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38C6C-5D42-AA24-197A-5C18BD5F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B2F6-B9D7-BD5F-35DB-A2C0F1BF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E99D8-86A4-4854-9F32-ABCEADD880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3499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8CCA9B11-0D1E-5C61-8B6A-EF7E42BD48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BFB0B7E-4F21-6BCD-2305-CAB1AD8CEA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S. Mukherjea &amp; A.A. Nanavati; IIT-D Fall 2021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D9A7C53-69B6-E5ED-728A-3AA5069672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1DFE94-C624-4F3F-8482-2781DF7E2505}" type="slidenum"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Mukherjea &amp; A.A. Nanavati; IIT-D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375595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/>
              <a:t>S. Mukherjea &amp; A.A. Nanavati; IIT-D 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A671662-D2D0-C14C-B280-A81C24C23A8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683565-114E-E43A-94AB-77D812D9E3BC}"/>
              </a:ext>
            </a:extLst>
          </p:cNvPr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DB7BD-4512-C23A-BB45-86FD157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D3A322-FBD6-A53B-45B5-1E7110E2B1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D48F1-B77D-5EE5-2DD0-43089C153B64}"/>
              </a:ext>
            </a:extLst>
          </p:cNvPr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8FCE-9FE6-0CBE-B4F4-FCDAABB4D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606A47F-256C-405E-A5A8-823717BEA9F2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CA553-EA15-1157-61B2-C43E1B87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8285C-9201-27AD-B1CB-9076F8C66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B7469E5-E52E-457F-9D1B-17EBC19353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09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1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A16E7-1350-4CF1-780D-FCC0637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725D64C2-865E-6756-00DE-B1A60492E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5E42-1CAE-D795-A498-FA37CCD13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F9FA7-9451-940B-833D-3C5013AD5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375602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US"/>
              <a:t>S. Mukherjea &amp; A.A. Nanavati; IIT-D Fall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288CC-3F28-A899-D17F-857DA7828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E915FE5C-F6B3-4AA7-897A-A4D684DE3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AA07A8-E6EA-11FF-174F-817DB87EA004}"/>
              </a:ext>
            </a:extLst>
          </p:cNvPr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17777E-2A79-31B3-30B9-ED4890B8587F}"/>
              </a:ext>
            </a:extLst>
          </p:cNvPr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375595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A671662-D2D0-C14C-B280-A81C24C23A8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7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826516-6430-073A-D5F5-0CB61D90CBC5}"/>
              </a:ext>
            </a:extLst>
          </p:cNvPr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CBD5E1-68C3-B170-885E-F6CE1A3E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0869A41B-E58A-AC5F-CAC0-95A2722A29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385BC-2CF3-9120-C223-1DF7769FF09D}"/>
              </a:ext>
            </a:extLst>
          </p:cNvPr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86BF7-FBC2-C2CD-7F7A-C9504E98B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4618A7-B39F-4297-9840-2483ACCAAD2A}" type="datetime1">
              <a:rPr lang="en-US"/>
              <a:pPr>
                <a:defRPr/>
              </a:pPr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FE5F-FDB2-BC48-3C8B-59EE1FE14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9529C-CF36-D945-FB01-FF72F9282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227448B-BA7C-4132-9450-28EC3FDC9E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43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reingold.co/tidier-drawings.pdf" TargetMode="External"/><Relationship Id="rId2" Type="http://schemas.openxmlformats.org/officeDocument/2006/relationships/hyperlink" Target="http://reingold.co/force-direct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culty.cc.gatech.edu/~john.stasko/papers/infovis00.pdf" TargetMode="External"/><Relationship Id="rId5" Type="http://schemas.openxmlformats.org/officeDocument/2006/relationships/hyperlink" Target="https://www.cs.umd.edu/users/ben/papers/Johnson1991Tree.pdf" TargetMode="External"/><Relationship Id="rId4" Type="http://schemas.openxmlformats.org/officeDocument/2006/relationships/hyperlink" Target="http://www2.parc.com/istl/groups/uir/publications/items/UIR-1991-06-Robertson-CHI91-Cone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one.0098679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reingold.co/force-directed.pdf" TargetMode="External"/><Relationship Id="rId2" Type="http://schemas.openxmlformats.org/officeDocument/2006/relationships/hyperlink" Target="https://journals.sagepub.com/doi/pdf/10.1177/147387161245574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icrosoft.com/en-us/research/wp-content/uploads/2016/12/Henry_infovis07.pdf" TargetMode="External"/><Relationship Id="rId5" Type="http://schemas.openxmlformats.org/officeDocument/2006/relationships/hyperlink" Target="http://hint.fm/papers/pivotgraph.pdf" TargetMode="External"/><Relationship Id="rId4" Type="http://schemas.openxmlformats.org/officeDocument/2006/relationships/hyperlink" Target="https://www.researchgate.net/publication/235633159_Efficient_and_High_Quality_Force-Directed_Graph_Drawin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886" y="1055913"/>
            <a:ext cx="7772400" cy="2351315"/>
          </a:xfrm>
        </p:spPr>
        <p:txBody>
          <a:bodyPr/>
          <a:lstStyle/>
          <a:p>
            <a:r>
              <a:rPr lang="en-US" sz="5400" dirty="0"/>
              <a:t>Network Visualization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1086" y="4158343"/>
            <a:ext cx="6400800" cy="1219200"/>
          </a:xfrm>
        </p:spPr>
        <p:txBody>
          <a:bodyPr>
            <a:normAutofit/>
          </a:bodyPr>
          <a:lstStyle/>
          <a:p>
            <a:r>
              <a:rPr lang="en-US" sz="2800" b="1" dirty="0"/>
              <a:t>Sougata Mukherjea</a:t>
            </a:r>
          </a:p>
          <a:p>
            <a:r>
              <a:rPr lang="en-US" sz="2800" b="1" dirty="0"/>
              <a:t>IIT Delhi</a:t>
            </a:r>
          </a:p>
        </p:txBody>
      </p:sp>
    </p:spTree>
    <p:extLst>
      <p:ext uri="{BB962C8B-B14F-4D97-AF65-F5344CB8AC3E}">
        <p14:creationId xmlns:p14="http://schemas.microsoft.com/office/powerpoint/2010/main" val="230998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0526B35-FB92-7D2C-4478-25F954E8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50"/>
            <a:ext cx="85407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2776AB94-DCD6-1D6D-2FC5-A148C12B2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802313"/>
            <a:ext cx="662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Napoleon's invasion of Russia in 1812, by Jacque Minard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A03EE0-D54F-B574-78D0-2F37B970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88" y="304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Communicate</a:t>
            </a:r>
          </a:p>
        </p:txBody>
      </p:sp>
      <p:sp>
        <p:nvSpPr>
          <p:cNvPr id="16389" name="Slide Number Placeholder 3">
            <a:extLst>
              <a:ext uri="{FF2B5EF4-FFF2-40B4-BE49-F238E27FC236}">
                <a16:creationId xmlns:a16="http://schemas.microsoft.com/office/drawing/2014/main" id="{4F382596-F121-EBC5-EF27-C1929848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FA9C8C4-46D2-4D15-80F5-6696E213ED07}" type="slidenum">
              <a:rPr lang="en-US" altLang="en-US" smtClean="0">
                <a:solidFill>
                  <a:srgbClr val="FFFFFF"/>
                </a:solidFill>
              </a:rPr>
              <a:pPr/>
              <a:t>10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93E3-30F3-0F31-9A0A-90D8E19CE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Showing Structure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46433E48-7505-CA4C-9EF7-4070561B6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Regular borderless treemap makes it challenging to discern structure of hierarchy, particularly large ones </a:t>
            </a:r>
          </a:p>
          <a:p>
            <a:pPr lvl="1"/>
            <a:r>
              <a:rPr lang="en-US" altLang="en-US"/>
              <a:t>Supplement Treemap view </a:t>
            </a:r>
          </a:p>
          <a:p>
            <a:pPr lvl="1"/>
            <a:r>
              <a:rPr lang="en-US" altLang="en-US"/>
              <a:t>Change rectangles to other forms </a:t>
            </a:r>
          </a:p>
          <a:p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71B1171D-8D83-B710-BADA-2847A0E212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FEE41F-F9E7-400F-8AC1-D52E2D539A13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FFF4-3CF9-40C0-D9ED-AEFDFA9A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Cushion </a:t>
            </a:r>
            <a:r>
              <a:rPr lang="en-US" dirty="0" err="1"/>
              <a:t>Treemap</a:t>
            </a:r>
            <a:endParaRPr lang="en-US" dirty="0"/>
          </a:p>
        </p:txBody>
      </p:sp>
      <p:sp>
        <p:nvSpPr>
          <p:cNvPr id="57347" name="Slide Number Placeholder 2">
            <a:extLst>
              <a:ext uri="{FF2B5EF4-FFF2-40B4-BE49-F238E27FC236}">
                <a16:creationId xmlns:a16="http://schemas.microsoft.com/office/drawing/2014/main" id="{9491BAD5-0860-4485-42C9-C0ED381770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3DD191-6563-49DB-A1B5-13650E610EB2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5618B22B-6316-40D3-C51C-1BBCB99A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95413"/>
            <a:ext cx="86010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3CDF-28ED-7FE8-A179-F6184344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Context </a:t>
            </a:r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D89BF981-6C2F-2BBB-4A9D-CFFF3CAEA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if nodes with zero value (mapped to area) are very important? </a:t>
            </a:r>
          </a:p>
          <a:p>
            <a:r>
              <a:rPr lang="en-US" altLang="en-US"/>
              <a:t>Example: Stock or mutual fund portfolios: Funds you don’t currently hold have zero value in your portfolio, but you want to see them to potentially buy them </a:t>
            </a:r>
          </a:p>
          <a:p>
            <a:r>
              <a:rPr lang="en-US" altLang="en-US"/>
              <a:t>Context Treemap: Treemap with small distortion </a:t>
            </a:r>
          </a:p>
          <a:p>
            <a:r>
              <a:rPr lang="en-US" altLang="en-US"/>
              <a:t>Give zero-valued items (all together) some constant proportion of screen area </a:t>
            </a:r>
          </a:p>
          <a:p>
            <a:r>
              <a:rPr lang="en-US" altLang="en-US"/>
              <a:t>Provide dynamic query capabilities to enhance exploration leading to portfolio diversification 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7CD424AD-ACF5-21CA-5CB3-8CD027CFE8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C564DF-D20D-4FEA-8F8A-D7F78DF4174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1791-A8D3-FA95-B68F-30DB2617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 Explorer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161CF7F1-B516-1F81-CD39-165CC65A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8" y="1447800"/>
            <a:ext cx="4011612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Show mutual fund portfolios, including funds not currently held </a:t>
            </a:r>
          </a:p>
          <a:p>
            <a:pPr lvl="1"/>
            <a:r>
              <a:rPr lang="en-US" altLang="en-US"/>
              <a:t>Area maps to your relative investment in fund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Want to help the user with portfolio diversification as well </a:t>
            </a:r>
          </a:p>
          <a:p>
            <a:pPr lvl="1"/>
            <a:r>
              <a:rPr lang="en-US" altLang="en-US"/>
              <a:t>If I add fund X, how does that overlap with my current fund holdings? </a:t>
            </a:r>
          </a:p>
          <a:p>
            <a:pPr lvl="1"/>
            <a:endParaRPr lang="en-US" altLang="en-US"/>
          </a:p>
          <a:p>
            <a:r>
              <a:rPr lang="en-US" altLang="en-US" sz="1800"/>
              <a:t>Csallner, Handte, Lehmann &amp; Stasko, InfoVis 2003 </a:t>
            </a:r>
          </a:p>
          <a:p>
            <a:endParaRPr lang="en-US" altLang="en-US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4C5ECB1F-5EE7-D524-A831-4D5D8B1C1E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5240B1-9B74-4B5D-9052-CD73E849C01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9397" name="Picture 2">
            <a:extLst>
              <a:ext uri="{FF2B5EF4-FFF2-40B4-BE49-F238E27FC236}">
                <a16:creationId xmlns:a16="http://schemas.microsoft.com/office/drawing/2014/main" id="{0E1CBCE9-0C8A-1722-69D7-00D0090E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1223963"/>
            <a:ext cx="5099050" cy="372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8F39-D3DC-43DD-7362-5F1DF4A1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Another Technique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5CAFC449-82E3-C932-6185-A54B074D5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What if we used a radial rather than a rectangular space-filling technique? </a:t>
            </a:r>
          </a:p>
          <a:p>
            <a:pPr lvl="1"/>
            <a:r>
              <a:rPr lang="en-US" altLang="en-US"/>
              <a:t>We saw node-link trees with root in center and growing outward already...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Make pie-tree with root in center and children growing outward </a:t>
            </a:r>
          </a:p>
          <a:p>
            <a:pPr lvl="1"/>
            <a:r>
              <a:rPr lang="en-US" altLang="en-US"/>
              <a:t>Radial angle now corresponds to a variables rather than area </a:t>
            </a:r>
          </a:p>
          <a:p>
            <a:endParaRPr lang="en-US" altLang="en-US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9E539BC9-1754-6770-42FB-D49D3D3ED9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AF7B0F-64D7-437B-BF69-DBD5F0CAEF9C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365F-12D6-B70E-A881-79960EEE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Sunburst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99BA3991-C0E8-93CA-C5AC-4307AB018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/>
          <a:lstStyle/>
          <a:p>
            <a:r>
              <a:rPr lang="en-US" altLang="en-US" sz="2000"/>
              <a:t>Root directory at center, each successive level drawn farther out from center </a:t>
            </a:r>
          </a:p>
          <a:p>
            <a:r>
              <a:rPr lang="en-US" altLang="en-US" sz="2000"/>
              <a:t>Sweep angle of item corresponds to size </a:t>
            </a:r>
          </a:p>
          <a:p>
            <a:r>
              <a:rPr lang="en-US" altLang="en-US" sz="2000"/>
              <a:t>Color maps to file type or age </a:t>
            </a:r>
          </a:p>
          <a:p>
            <a:r>
              <a:rPr lang="en-US" altLang="en-US" sz="2000"/>
              <a:t>Interactive controls for moving deeper in hierarchy, changing the root, etc. </a:t>
            </a:r>
          </a:p>
          <a:p>
            <a:r>
              <a:rPr lang="en-US" altLang="en-US" sz="2000"/>
              <a:t>Double-click on directory makes it new root </a:t>
            </a:r>
          </a:p>
          <a:p>
            <a:endParaRPr lang="en-US" altLang="en-US"/>
          </a:p>
        </p:txBody>
      </p:sp>
      <p:sp>
        <p:nvSpPr>
          <p:cNvPr id="61444" name="Slide Number Placeholder 4">
            <a:extLst>
              <a:ext uri="{FF2B5EF4-FFF2-40B4-BE49-F238E27FC236}">
                <a16:creationId xmlns:a16="http://schemas.microsoft.com/office/drawing/2014/main" id="{8EEA446E-C002-2BA4-BC03-4FB4E1F905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5FE2D7-5BE4-4CF3-89BB-4ED7BBBCA9E8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45" name="Picture 2">
            <a:extLst>
              <a:ext uri="{FF2B5EF4-FFF2-40B4-BE49-F238E27FC236}">
                <a16:creationId xmlns:a16="http://schemas.microsoft.com/office/drawing/2014/main" id="{E12EF5D9-3624-B68D-D034-14322F4F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0"/>
            <a:ext cx="45053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6" name="TextBox 3">
            <a:extLst>
              <a:ext uri="{FF2B5EF4-FFF2-40B4-BE49-F238E27FC236}">
                <a16:creationId xmlns:a16="http://schemas.microsoft.com/office/drawing/2014/main" id="{80C99A6C-9FEA-9CA7-F643-17CE35D7D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061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Stasko and Zhang, Infovis 2000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3C55-1F29-57E7-151F-B878C5E0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Node-link or Space filling?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7747EC4E-4D48-0682-3620-D357C401E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Node-link typically better at exposing structure of information structure </a:t>
            </a:r>
          </a:p>
          <a:p>
            <a:r>
              <a:rPr lang="en-US" altLang="en-US"/>
              <a:t>Space-filling good for focusing on one or two additional variables of cases </a:t>
            </a:r>
          </a:p>
          <a:p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BDF1CBA0-ABF6-4ED9-C980-E10E6CEE9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E6B66A-7CD8-4562-8BF3-B61CE5ACA98F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AC08-2F65-5DC6-9EAE-3953D94F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63" y="5217"/>
            <a:ext cx="8229600" cy="809625"/>
          </a:xfrm>
        </p:spPr>
        <p:txBody>
          <a:bodyPr/>
          <a:lstStyle/>
          <a:p>
            <a:pPr>
              <a:defRPr/>
            </a:pPr>
            <a:r>
              <a:rPr lang="en-US" sz="4400" dirty="0"/>
              <a:t>Reading</a:t>
            </a:r>
          </a:p>
        </p:txBody>
      </p:sp>
      <p:sp>
        <p:nvSpPr>
          <p:cNvPr id="129027" name="Content Placeholder 2">
            <a:extLst>
              <a:ext uri="{FF2B5EF4-FFF2-40B4-BE49-F238E27FC236}">
                <a16:creationId xmlns:a16="http://schemas.microsoft.com/office/drawing/2014/main" id="{5BFAA34B-3881-C219-037A-2A9869AA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3" y="716870"/>
            <a:ext cx="8229600" cy="5051425"/>
          </a:xfrm>
        </p:spPr>
        <p:txBody>
          <a:bodyPr>
            <a:normAutofit/>
          </a:bodyPr>
          <a:lstStyle/>
          <a:p>
            <a:r>
              <a:rPr lang="en-US" altLang="en-US" sz="1400" dirty="0" err="1">
                <a:solidFill>
                  <a:schemeClr val="tx1"/>
                </a:solidFill>
              </a:rPr>
              <a:t>Fruchterman</a:t>
            </a:r>
            <a:r>
              <a:rPr lang="en-US" altLang="en-US" sz="1400" dirty="0">
                <a:solidFill>
                  <a:schemeClr val="tx1"/>
                </a:solidFill>
              </a:rPr>
              <a:t> and </a:t>
            </a:r>
            <a:r>
              <a:rPr lang="en-US" altLang="en-US" sz="1400" dirty="0" err="1">
                <a:solidFill>
                  <a:schemeClr val="tx1"/>
                </a:solidFill>
              </a:rPr>
              <a:t>Reingold</a:t>
            </a:r>
            <a:r>
              <a:rPr lang="en-US" altLang="en-US" sz="1400" dirty="0">
                <a:solidFill>
                  <a:schemeClr val="tx1"/>
                </a:solidFill>
              </a:rPr>
              <a:t>. </a:t>
            </a:r>
            <a:r>
              <a:rPr lang="en-US" altLang="en-US" sz="1400" b="1" dirty="0">
                <a:solidFill>
                  <a:schemeClr val="tx1"/>
                </a:solidFill>
              </a:rPr>
              <a:t>Graph Drawing by Force-directed Placement. </a:t>
            </a:r>
            <a:r>
              <a:rPr lang="en-US" altLang="en-US" sz="1400" i="1" dirty="0">
                <a:solidFill>
                  <a:schemeClr val="tx1"/>
                </a:solidFill>
              </a:rPr>
              <a:t>Software - Practice and Experience, 1991 </a:t>
            </a:r>
            <a:r>
              <a:rPr lang="en-US" altLang="en-US" sz="1400" dirty="0">
                <a:solidFill>
                  <a:schemeClr val="tx1"/>
                </a:solidFill>
              </a:rPr>
              <a:t>Available at: </a:t>
            </a:r>
            <a:r>
              <a:rPr lang="en-US" altLang="en-US" sz="1400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http://reingold.co/force-directed.pdf</a:t>
            </a:r>
            <a:endParaRPr lang="en-US" altLang="en-US" sz="1400" i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Reingold</a:t>
            </a:r>
            <a:r>
              <a:rPr lang="en-US" sz="1400" dirty="0">
                <a:solidFill>
                  <a:schemeClr val="tx1"/>
                </a:solidFill>
              </a:rPr>
              <a:t> and Tilford: </a:t>
            </a:r>
            <a:r>
              <a:rPr lang="en-US" sz="1400" b="1" dirty="0">
                <a:solidFill>
                  <a:schemeClr val="tx1"/>
                </a:solidFill>
              </a:rPr>
              <a:t>Tidier Drawings of Trees </a:t>
            </a:r>
            <a:r>
              <a:rPr lang="en-US" sz="1400" dirty="0">
                <a:solidFill>
                  <a:schemeClr val="tx1"/>
                </a:solidFill>
              </a:rPr>
              <a:t>Available at: </a:t>
            </a:r>
            <a:r>
              <a:rPr lang="en-US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http://reingold.co/tidier-drawings.pdf</a:t>
            </a:r>
            <a:endParaRPr lang="en-US" altLang="en-US" sz="1400" i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Robertson,  Mackinlay and Card: </a:t>
            </a:r>
            <a:r>
              <a:rPr lang="en-US" sz="1400" b="1" dirty="0">
                <a:solidFill>
                  <a:schemeClr val="tx1"/>
                </a:solidFill>
              </a:rPr>
              <a:t>Cone Trees: Animated 3D visualizations of Hierarchical Information </a:t>
            </a:r>
            <a:r>
              <a:rPr lang="en-US" sz="1400" dirty="0">
                <a:solidFill>
                  <a:schemeClr val="tx1"/>
                </a:solidFill>
              </a:rPr>
              <a:t>Available at: </a:t>
            </a:r>
            <a:r>
              <a:rPr lang="en-US" sz="1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http://www2.parc.com/istl/groups/uir/publications/items/UIR-1991-06-Robertson-CHI91-Cone.pdf</a:t>
            </a:r>
            <a:endParaRPr lang="en-US" altLang="en-US" sz="1400" i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Johnson and </a:t>
            </a:r>
            <a:r>
              <a:rPr lang="en-US" sz="1400" dirty="0" err="1">
                <a:solidFill>
                  <a:schemeClr val="tx1"/>
                </a:solidFill>
              </a:rPr>
              <a:t>Shneiderman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b="1" dirty="0">
                <a:solidFill>
                  <a:schemeClr val="tx1"/>
                </a:solidFill>
              </a:rPr>
              <a:t>Tree Visualization with Tree-maps: 2-d space-filling approach </a:t>
            </a:r>
            <a:r>
              <a:rPr lang="en-US" sz="1400" dirty="0">
                <a:solidFill>
                  <a:schemeClr val="tx1"/>
                </a:solidFill>
              </a:rPr>
              <a:t>Available at: </a:t>
            </a:r>
            <a:r>
              <a:rPr lang="en-US" sz="1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https://www.cs.umd.edu/users/ben/papers/Johnson1991Tree.pdf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Stasko</a:t>
            </a:r>
            <a:r>
              <a:rPr lang="en-US" sz="1400" dirty="0">
                <a:solidFill>
                  <a:schemeClr val="tx1"/>
                </a:solidFill>
              </a:rPr>
              <a:t> and Zhang. </a:t>
            </a:r>
            <a:r>
              <a:rPr lang="en-US" sz="1400" dirty="0" err="1">
                <a:solidFill>
                  <a:schemeClr val="tx1"/>
                </a:solidFill>
              </a:rPr>
              <a:t>Focus+Context</a:t>
            </a:r>
            <a:r>
              <a:rPr lang="en-US" sz="1400" dirty="0">
                <a:solidFill>
                  <a:schemeClr val="tx1"/>
                </a:solidFill>
              </a:rPr>
              <a:t> Display and Navigation Techniques for Enhancing Radial, Space-Filling Hierarchy Visualizations. </a:t>
            </a:r>
            <a:r>
              <a:rPr lang="en-US" sz="1400" dirty="0" err="1">
                <a:solidFill>
                  <a:schemeClr val="tx1"/>
                </a:solidFill>
              </a:rPr>
              <a:t>Infovis</a:t>
            </a:r>
            <a:r>
              <a:rPr lang="en-US" sz="1400" dirty="0">
                <a:solidFill>
                  <a:schemeClr val="tx1"/>
                </a:solidFill>
              </a:rPr>
              <a:t> 2000. Available at: </a:t>
            </a:r>
            <a:r>
              <a:rPr lang="en-US" sz="1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https://faculty.cc.gatech.edu/~john.stasko/papers/infovis00.pdf</a:t>
            </a:r>
            <a:endParaRPr lang="en-US" sz="14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29028" name="Slide Number Placeholder 5">
            <a:extLst>
              <a:ext uri="{FF2B5EF4-FFF2-40B4-BE49-F238E27FC236}">
                <a16:creationId xmlns:a16="http://schemas.microsoft.com/office/drawing/2014/main" id="{81552583-D6E8-DC6D-1080-913E8FCE0A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A23558-0ABD-454A-8218-951C1C6D283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F5A2-E6A0-36D6-DDD4-53CC6950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When to apply Visualization?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C0474908-C2D1-C3F6-4274-1029A547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Visualization most useful in </a:t>
            </a:r>
            <a:r>
              <a:rPr lang="en-US" altLang="en-US" b="1" dirty="0"/>
              <a:t>exploratory data analysis 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Don’t know what you’re looking for </a:t>
            </a:r>
          </a:p>
          <a:p>
            <a:pPr lvl="1" eaLnBrk="1" hangingPunct="1"/>
            <a:r>
              <a:rPr lang="it-IT" altLang="en-US" dirty="0"/>
              <a:t>Don’t have a priori questions </a:t>
            </a:r>
          </a:p>
          <a:p>
            <a:pPr lvl="1" eaLnBrk="1" hangingPunct="1"/>
            <a:r>
              <a:rPr lang="en-US" altLang="en-US" dirty="0"/>
              <a:t>Want to know what questions to ask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Search (OK) </a:t>
            </a:r>
          </a:p>
          <a:p>
            <a:pPr lvl="1" eaLnBrk="1" hangingPunct="1"/>
            <a:r>
              <a:rPr lang="en-US" altLang="en-US" dirty="0"/>
              <a:t>Finding a specific piece of information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Browsing (Better) </a:t>
            </a:r>
          </a:p>
          <a:p>
            <a:pPr lvl="1" eaLnBrk="1" hangingPunct="1"/>
            <a:r>
              <a:rPr lang="en-US" altLang="en-US" dirty="0"/>
              <a:t>Look over or inspect something in a more casual manner, seek interesting information </a:t>
            </a:r>
          </a:p>
          <a:p>
            <a:pPr eaLnBrk="1" hangingPunct="1"/>
            <a:r>
              <a:rPr lang="en-US" altLang="en-US" dirty="0"/>
              <a:t>Visuals can frequently take the place of many words </a:t>
            </a:r>
          </a:p>
          <a:p>
            <a:pPr eaLnBrk="1" hangingPunct="1"/>
            <a:r>
              <a:rPr lang="en-US" altLang="en-US" dirty="0"/>
              <a:t>Visuals can summarize, aggregate, unite, explain, … </a:t>
            </a:r>
          </a:p>
          <a:p>
            <a:pPr lvl="1" eaLnBrk="1" hangingPunct="1"/>
            <a:r>
              <a:rPr lang="en-US" altLang="en-US" u="sng" dirty="0"/>
              <a:t>Sometimes words are needed, however 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519C9241-1B9F-307F-3B79-A1CB1784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FF5251-1F06-4B82-9B18-56B08E3318C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D348-4A5D-952D-63AD-EA3984E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Challenges of Information Visualization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8756ED0E-10CC-3BC8-724E-8C20C6D79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Visual Representation: Designing a cognitively useful spatial mapping of a dataset that is not inherently spatial and accompanying the mapping by interaction techniques that allow people to intuitively explore the dataset</a:t>
            </a:r>
          </a:p>
          <a:p>
            <a:pPr eaLnBrk="1" hangingPunct="1">
              <a:defRPr/>
            </a:pPr>
            <a:r>
              <a:rPr lang="en-US" altLang="en-US" dirty="0"/>
              <a:t>Scale of data: Challenge often arises when data sets become large </a:t>
            </a:r>
          </a:p>
          <a:p>
            <a:pPr eaLnBrk="1" hangingPunct="1">
              <a:defRPr/>
            </a:pPr>
            <a:r>
              <a:rPr lang="en-US" altLang="en-US" dirty="0"/>
              <a:t>Diversity: Data of data types, forms, sizes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0FA0CD92-BB7C-D4AB-136C-75BFCA55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DF3F61-22E0-4693-874F-C4DF8786273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71F-15EB-FFFB-5975-2F21962C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182563"/>
            <a:ext cx="8610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Information Visualization Processing Model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5D0147A0-3C6F-4373-95DF-AF4C23E9E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914400"/>
            <a:ext cx="782161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4B12278B-E454-C59F-C124-423904A1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75E979-2FEC-4CA1-94C2-29912768D025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7" name="TextBox 3">
            <a:extLst>
              <a:ext uri="{FF2B5EF4-FFF2-40B4-BE49-F238E27FC236}">
                <a16:creationId xmlns:a16="http://schemas.microsoft.com/office/drawing/2014/main" id="{39512708-B76E-1D18-CCD0-8B674F5CE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413" y="4495800"/>
            <a:ext cx="620871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“The effectiveness of information visualization hinges on two things: its ability to clearly and accurately represent information and our ability to interact with it to figure out what the information means.”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S. Few, Now you see it 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BE83-D308-0F32-A6E5-3C383468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Visual Analytics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1BA01F11-AFB1-3FEA-C4B9-DADEADFCE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Visual analytics is the science of analytical reasoning facilitated by interactive visual interfaces</a:t>
            </a:r>
          </a:p>
          <a:p>
            <a:pPr eaLnBrk="1" hangingPunct="1"/>
            <a:r>
              <a:rPr lang="en-US" altLang="en-US"/>
              <a:t>Visual analytics combines automated analysis techniques with interactive visualizations for an effective understanding, reasoning and decision making on the basis of very large and complex data sets  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8DE5F231-7943-838A-A2B2-5FE7D12F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808B23-8F70-4427-AB6F-8BFEF7B71ED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99E3-4D3E-9646-8C54-BE260037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Visual Analytics – Main Components</a:t>
            </a:r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F966E05E-7946-36AF-5461-FD1215D71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7363"/>
            <a:ext cx="59626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C64A0FD7-573B-1F7A-77AD-2C4D00E0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A585D0-12FE-4E61-AEFC-813E568EE10C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0688"/>
            <a:ext cx="8540496" cy="1304544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dirty="0"/>
            </a:br>
            <a:r>
              <a:rPr lang="en-US" sz="4800" dirty="0"/>
              <a:t>Network Visualization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Graph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Graph Layout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Graphical Excellence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Visualization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6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CE0F-E0B0-598E-ABAC-60018D27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Visualization</a:t>
            </a:r>
          </a:p>
        </p:txBody>
      </p:sp>
      <p:sp>
        <p:nvSpPr>
          <p:cNvPr id="38915" name="Slide Number Placeholder 2">
            <a:extLst>
              <a:ext uri="{FF2B5EF4-FFF2-40B4-BE49-F238E27FC236}">
                <a16:creationId xmlns:a16="http://schemas.microsoft.com/office/drawing/2014/main" id="{0497445B-99BD-1329-BF78-774DCC11F1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DB451C-4130-440D-A2D2-3644781BF427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549D23FD-178C-9AB3-D8EC-8D976793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010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BB47-D73F-5873-EC86-E9CBC6D5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Different Kinds of Tasks/Goals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DA0F-F7E5-7832-1ABE-FCF27805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/>
              <a:t>Two principal types of tasks: </a:t>
            </a:r>
            <a:r>
              <a:rPr lang="en-US" b="1" dirty="0"/>
              <a:t>attribute-based (ABT) </a:t>
            </a:r>
            <a:r>
              <a:rPr lang="en-US" dirty="0"/>
              <a:t>and </a:t>
            </a:r>
            <a:r>
              <a:rPr lang="en-US" b="1" dirty="0"/>
              <a:t>topology-based (TBT)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b="1" dirty="0"/>
              <a:t>Localize </a:t>
            </a:r>
            <a:r>
              <a:rPr lang="en-US" dirty="0"/>
              <a:t>– find a single or multiple nodes/edges that fulfill a given property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ABT: Find the edge(s) with the maximum edge weight.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TBT: Find all adjacent nodes of a given node.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b="1" dirty="0"/>
              <a:t>Quantify </a:t>
            </a:r>
            <a:r>
              <a:rPr lang="en-US" dirty="0"/>
              <a:t>– count or estimate a numerical property of the graph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ABT: Give the number of all nodes.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TBT: Give the </a:t>
            </a:r>
            <a:r>
              <a:rPr lang="en-US" dirty="0" err="1"/>
              <a:t>indegree</a:t>
            </a:r>
            <a:r>
              <a:rPr lang="en-US" dirty="0"/>
              <a:t> (the number of incoming edges) of a node.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b="1" dirty="0"/>
              <a:t>Sort/Orde</a:t>
            </a:r>
            <a:r>
              <a:rPr lang="en-US" dirty="0"/>
              <a:t>r – enumerate the nodes/edges according to a given criterion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ABT: Sort all edges according to their weight.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TBT: Traverse the graph starting from a given node.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31A0EE50-89FA-617D-4B3C-BC14669ADD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12D567-5033-4550-9A51-65546717C560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348C-0193-9273-06E4-6168CF62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err="1"/>
              <a:t>Shneiderman’s</a:t>
            </a:r>
            <a:r>
              <a:rPr lang="en-US" sz="3200" dirty="0"/>
              <a:t> Graph Visualization Nirvana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151CA58-C733-CCD4-3926-A78B3A01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Every node is visible </a:t>
            </a:r>
          </a:p>
          <a:p>
            <a:r>
              <a:rPr lang="en-US" altLang="en-US"/>
              <a:t>For every node you can count its degree </a:t>
            </a:r>
          </a:p>
          <a:p>
            <a:r>
              <a:rPr lang="en-US" altLang="en-US"/>
              <a:t>For every link you can follow it from source to destination </a:t>
            </a:r>
          </a:p>
          <a:p>
            <a:r>
              <a:rPr lang="en-US" altLang="en-US"/>
              <a:t>Clusters and outliers are identifiable </a:t>
            </a: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4B119D7-8021-7C4F-05D0-31601B2B75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3EC715-5D52-4663-B314-0CF6AEF0FB8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0688"/>
            <a:ext cx="8540496" cy="1304544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dirty="0"/>
            </a:br>
            <a:r>
              <a:rPr lang="en-US" sz="4800" dirty="0"/>
              <a:t>Network Visualization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Introduction to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Graph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Graph Layout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Tree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Interaction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Graphical Excellence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Network Visualization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8F9D-38C6-66D2-5264-EE0AD7C4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27038"/>
            <a:ext cx="81534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Visualization of a Social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DA78B-D8B8-5E5F-02A6-B6C54E1F1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5896D-4551-47E0-B807-64377EF398B6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988" name="Picture 2" descr="http://www.touchgraph.com/assets/images/TouchGraph%20Hashable%20SXSW.png">
            <a:extLst>
              <a:ext uri="{FF2B5EF4-FFF2-40B4-BE49-F238E27FC236}">
                <a16:creationId xmlns:a16="http://schemas.microsoft.com/office/drawing/2014/main" id="{1046EF18-36E3-522C-38A3-FAE88482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651510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D66FD-DDA6-77AF-B1A6-6D6DE84EEA7D}"/>
              </a:ext>
            </a:extLst>
          </p:cNvPr>
          <p:cNvSpPr txBox="1"/>
          <p:nvPr/>
        </p:nvSpPr>
        <p:spPr>
          <a:xfrm>
            <a:off x="2535238" y="5715000"/>
            <a:ext cx="40735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Arial" panose="020B0604020202020204" pitchFamily="34" charset="0"/>
              </a:rPr>
              <a:t>Visualization of Twitter activity 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4082-8C69-3576-2FF4-6DDB2E16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Graph Visualization Challenges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D500F8B4-66D9-82F0-E8ED-1EF8C89E94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chemeClr val="tx1"/>
                </a:solidFill>
              </a:rPr>
              <a:t>Graph layout and positioning </a:t>
            </a:r>
          </a:p>
          <a:p>
            <a:pPr lvl="1" eaLnBrk="1" hangingPunct="1"/>
            <a:r>
              <a:rPr lang="en-US" altLang="en-US">
                <a:solidFill>
                  <a:schemeClr val="tx1"/>
                </a:solidFill>
              </a:rPr>
              <a:t>Make a concrete rendering of abstract graph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chemeClr val="tx1"/>
                </a:solidFill>
              </a:rPr>
              <a:t>Navigation/Interaction </a:t>
            </a:r>
          </a:p>
          <a:p>
            <a:pPr lvl="1" eaLnBrk="1" hangingPunct="1"/>
            <a:r>
              <a:rPr lang="en-US" altLang="en-US">
                <a:solidFill>
                  <a:schemeClr val="tx1"/>
                </a:solidFill>
              </a:rPr>
              <a:t>How to support user changing focus and moving around the graph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chemeClr val="tx1"/>
                </a:solidFill>
              </a:rPr>
              <a:t>Scale </a:t>
            </a:r>
          </a:p>
          <a:p>
            <a:pPr lvl="1" eaLnBrk="1" hangingPunct="1"/>
            <a:r>
              <a:rPr lang="en-US" altLang="en-US">
                <a:solidFill>
                  <a:schemeClr val="tx1"/>
                </a:solidFill>
              </a:rPr>
              <a:t>Above two issues not too bad for small graphs, but large ones are much tougher </a:t>
            </a:r>
          </a:p>
          <a:p>
            <a:pPr eaLnBrk="1" hangingPunct="1"/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1F8D8217-3542-76AB-9EBC-39A2A08BF1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C7E783-4E43-40D7-B17F-AB599894B9CC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D6DF-FF4C-ABDC-4D93-0241294D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381000"/>
            <a:ext cx="8315325" cy="609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It is not easy to visualize large graphs!</a:t>
            </a:r>
          </a:p>
        </p:txBody>
      </p:sp>
      <p:sp>
        <p:nvSpPr>
          <p:cNvPr id="44035" name="Slide Number Placeholder 2">
            <a:extLst>
              <a:ext uri="{FF2B5EF4-FFF2-40B4-BE49-F238E27FC236}">
                <a16:creationId xmlns:a16="http://schemas.microsoft.com/office/drawing/2014/main" id="{28F5E818-325F-FAA6-0D1D-B365024F0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4253AD-6C76-451C-BF2A-A1C79ABAAEA3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4036" name="Picture 3">
            <a:extLst>
              <a:ext uri="{FF2B5EF4-FFF2-40B4-BE49-F238E27FC236}">
                <a16:creationId xmlns:a16="http://schemas.microsoft.com/office/drawing/2014/main" id="{115090CC-C75A-BFB1-F163-7E00F2FC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5959475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480D-B1C6-8F1D-DCDC-02E3CE14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Representation</a:t>
            </a:r>
          </a:p>
        </p:txBody>
      </p:sp>
      <p:sp>
        <p:nvSpPr>
          <p:cNvPr id="45059" name="Slide Number Placeholder 2">
            <a:extLst>
              <a:ext uri="{FF2B5EF4-FFF2-40B4-BE49-F238E27FC236}">
                <a16:creationId xmlns:a16="http://schemas.microsoft.com/office/drawing/2014/main" id="{61C5AF7F-0B9E-060F-AD27-DC512F5D71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3E342A-99E3-4152-B0C2-D2F662EA8CD0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5060" name="Picture 2">
            <a:extLst>
              <a:ext uri="{FF2B5EF4-FFF2-40B4-BE49-F238E27FC236}">
                <a16:creationId xmlns:a16="http://schemas.microsoft.com/office/drawing/2014/main" id="{F1D0CD3C-021C-39F1-CE89-A7378CE8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458200" cy="392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48FA-2023-8FBD-9CE3-40734C08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Representation of Nodes and Links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E7D72554-17F7-3F09-0675-62D490E9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You can use various visual attributes to encode the information of nodes and links.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Nodes</a:t>
            </a:r>
          </a:p>
          <a:p>
            <a:pPr lvl="1"/>
            <a:r>
              <a:rPr lang="en-US" altLang="en-US"/>
              <a:t>Shape </a:t>
            </a:r>
          </a:p>
          <a:p>
            <a:pPr lvl="1"/>
            <a:r>
              <a:rPr lang="en-US" altLang="en-US"/>
              <a:t>Color </a:t>
            </a:r>
          </a:p>
          <a:p>
            <a:pPr lvl="1"/>
            <a:r>
              <a:rPr lang="en-US" altLang="en-US"/>
              <a:t>Size </a:t>
            </a:r>
          </a:p>
          <a:p>
            <a:pPr lvl="1"/>
            <a:r>
              <a:rPr lang="en-US" altLang="en-US"/>
              <a:t>Label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Links</a:t>
            </a:r>
          </a:p>
          <a:p>
            <a:pPr lvl="1"/>
            <a:r>
              <a:rPr lang="en-US" altLang="en-US"/>
              <a:t>Color </a:t>
            </a:r>
          </a:p>
          <a:p>
            <a:pPr lvl="1"/>
            <a:r>
              <a:rPr lang="en-US" altLang="en-US"/>
              <a:t>Thickness </a:t>
            </a:r>
          </a:p>
          <a:p>
            <a:pPr lvl="1"/>
            <a:r>
              <a:rPr lang="en-US" altLang="en-US"/>
              <a:t>Label </a:t>
            </a:r>
          </a:p>
          <a:p>
            <a:endParaRPr lang="en-US" altLang="en-US"/>
          </a:p>
          <a:p>
            <a:pPr lvl="1"/>
            <a:endParaRPr lang="en-US" altLang="en-US"/>
          </a:p>
          <a:p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DFB55BB6-7752-59EE-3F2E-AD4C2DEBD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9CBC51-8315-434A-815D-C02D47A8A803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F108-7F9A-5525-57B9-53A87E05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90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Criteria for Good Node-Link Layout</a:t>
            </a:r>
            <a:br>
              <a:rPr lang="en-US" dirty="0"/>
            </a:br>
            <a:endParaRPr lang="en-US" dirty="0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BB8B6470-83B0-D01F-C235-84DAE37E1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Minimized </a:t>
            </a:r>
            <a:r>
              <a:rPr lang="en-US" altLang="en-US" b="1"/>
              <a:t>edge crossings</a:t>
            </a:r>
          </a:p>
          <a:p>
            <a:r>
              <a:rPr lang="en-US" altLang="en-US"/>
              <a:t>Minimized </a:t>
            </a:r>
            <a:r>
              <a:rPr lang="en-US" altLang="en-US" b="1"/>
              <a:t>distance </a:t>
            </a:r>
            <a:r>
              <a:rPr lang="en-US" altLang="en-US"/>
              <a:t>of neighboring nodes</a:t>
            </a:r>
          </a:p>
          <a:p>
            <a:r>
              <a:rPr lang="en-US" altLang="en-US"/>
              <a:t>Minimized </a:t>
            </a:r>
            <a:r>
              <a:rPr lang="en-US" altLang="en-US" b="1"/>
              <a:t>drawing area</a:t>
            </a:r>
          </a:p>
          <a:p>
            <a:r>
              <a:rPr lang="en-US" altLang="en-US"/>
              <a:t>Uniform edge </a:t>
            </a:r>
            <a:r>
              <a:rPr lang="en-US" altLang="en-US" b="1"/>
              <a:t>length</a:t>
            </a:r>
          </a:p>
          <a:p>
            <a:r>
              <a:rPr lang="en-US" altLang="en-US"/>
              <a:t>Minimized edge </a:t>
            </a:r>
            <a:r>
              <a:rPr lang="en-US" altLang="en-US" b="1"/>
              <a:t>bends </a:t>
            </a:r>
          </a:p>
          <a:p>
            <a:r>
              <a:rPr lang="en-US" altLang="en-US"/>
              <a:t>Maximized </a:t>
            </a:r>
            <a:r>
              <a:rPr lang="en-US" altLang="en-US" b="1"/>
              <a:t>angular distance </a:t>
            </a:r>
            <a:r>
              <a:rPr lang="en-US" altLang="en-US"/>
              <a:t>between different edges</a:t>
            </a:r>
          </a:p>
          <a:p>
            <a:r>
              <a:rPr lang="en-US" altLang="en-US"/>
              <a:t>Aspect ratio about 1 (not too long and not too wide)</a:t>
            </a:r>
          </a:p>
          <a:p>
            <a:r>
              <a:rPr lang="en-US" altLang="en-US" b="1"/>
              <a:t>Symmetry</a:t>
            </a:r>
            <a:r>
              <a:rPr lang="en-US" altLang="en-US"/>
              <a:t>: similar graph structures should look similar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ECC7DC69-1B78-A8FD-ED3C-401CE1CFDA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89D7BA-162E-410A-BF1D-C461B63F528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F75C-C5E5-F63A-C881-37A18135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Criteria and Justification</a:t>
            </a:r>
          </a:p>
        </p:txBody>
      </p:sp>
      <p:sp>
        <p:nvSpPr>
          <p:cNvPr id="48131" name="Slide Number Placeholder 2">
            <a:extLst>
              <a:ext uri="{FF2B5EF4-FFF2-40B4-BE49-F238E27FC236}">
                <a16:creationId xmlns:a16="http://schemas.microsoft.com/office/drawing/2014/main" id="{51597E02-0832-A7FF-DC01-7F5975BEA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7B84F-DDFB-4616-859D-1B46A72505D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8BDC88-552D-F71C-9480-A63993296C94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295400"/>
          <a:ext cx="8458200" cy="448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92">
                <a:tc>
                  <a:txBody>
                    <a:bodyPr/>
                    <a:lstStyle/>
                    <a:p>
                      <a:r>
                        <a:rPr lang="en-IN" sz="1800" dirty="0"/>
                        <a:t>Criteria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Justification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52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Minimise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Crossings</a:t>
                      </a:r>
                      <a:endParaRPr lang="en-IN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Improves readability and aids the user in following paths. 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 crossings can also conceal important information and make a graph appear less approachable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the user </a:t>
                      </a:r>
                      <a:endParaRPr lang="en-IN" sz="18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Symmetry</a:t>
                      </a:r>
                      <a:endParaRPr lang="en-IN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Symmetry aids in the understanding of the structure of a graph.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Uniform Edge Lengths 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a regular structure that prevents the graph becoming distorted.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Uniform Node Distribution </a:t>
                      </a:r>
                      <a:endParaRPr lang="en-IN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a regular structure, visual appeal and to prevent the graph feeling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clutt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ered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8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Separate Non-Adjacent Nodes</a:t>
                      </a:r>
                      <a:endParaRPr lang="en-IN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Proximity implies a relationship and so adjacent nodes should appear more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related than non-adjacent nodes.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Node-Edge Overlap</a:t>
                      </a:r>
                      <a:endParaRPr lang="en-IN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Avoids visual elements appearing too clustered together and ambiguity as to 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where the edge ends</a:t>
                      </a:r>
                      <a:endParaRPr lang="en-IN" sz="18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A97E-5A6A-3F2E-2766-3903D4FF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Conflicting Criteria</a:t>
            </a:r>
          </a:p>
        </p:txBody>
      </p:sp>
      <p:sp>
        <p:nvSpPr>
          <p:cNvPr id="49155" name="Slide Number Placeholder 2">
            <a:extLst>
              <a:ext uri="{FF2B5EF4-FFF2-40B4-BE49-F238E27FC236}">
                <a16:creationId xmlns:a16="http://schemas.microsoft.com/office/drawing/2014/main" id="{DFF30549-B8C6-7E23-130D-996BB01970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5117E2-69B7-4517-9E98-3BA7BBD47A1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EBC1E003-068A-FB85-776E-6ACD12739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3088"/>
            <a:ext cx="84963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E85E8CDA-8A72-A361-2ADC-E0A12398B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Other Criteria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8B16996C-A071-D2F7-DB7A-ECB887635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Predictability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/>
              <a:t>Two different runs on similar graphs should lead to similar layouts</a:t>
            </a:r>
          </a:p>
          <a:p>
            <a:r>
              <a:rPr lang="en-US" altLang="en-US" sz="2800"/>
              <a:t>Time Complexity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/>
              <a:t>Real time interaction</a:t>
            </a:r>
          </a:p>
        </p:txBody>
      </p:sp>
      <p:sp>
        <p:nvSpPr>
          <p:cNvPr id="50180" name="Slide Number Placeholder 2">
            <a:extLst>
              <a:ext uri="{FF2B5EF4-FFF2-40B4-BE49-F238E27FC236}">
                <a16:creationId xmlns:a16="http://schemas.microsoft.com/office/drawing/2014/main" id="{C68C664C-4D2E-46F3-0BBB-D8B4306E18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16A541-67B4-443B-B697-5FA38CE7B238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55E0-2D80-D6EB-9567-D28E6C5E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</a:t>
            </a:r>
            <a:endParaRPr lang="en-IN" dirty="0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F8912066-9BB8-4896-08C3-1E8443CB2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Try to layout the graph represented by the following adjacency matrix:</a:t>
            </a:r>
            <a:endParaRPr lang="en-IN" altLang="en-U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590A0E3D-CE38-E584-8A55-B52A22F24F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DD6A2E-F838-42FD-A835-BF4B0FD647D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E08EF034-4173-4316-5688-B4A05BDC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2438400"/>
            <a:ext cx="4502150" cy="361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0688"/>
            <a:ext cx="8540496" cy="1304544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dirty="0"/>
            </a:br>
            <a:r>
              <a:rPr lang="en-US" sz="4800" dirty="0"/>
              <a:t>Network Visualization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Introduction to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Graph Layout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Graphical Excellence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Visualization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>
            <a:extLst>
              <a:ext uri="{FF2B5EF4-FFF2-40B4-BE49-F238E27FC236}">
                <a16:creationId xmlns:a16="http://schemas.microsoft.com/office/drawing/2014/main" id="{26FAEA25-E0F4-E011-EDE1-D42814294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19150"/>
            <a:ext cx="8229600" cy="6477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Edge Crossing</a:t>
            </a:r>
          </a:p>
        </p:txBody>
      </p:sp>
      <p:sp>
        <p:nvSpPr>
          <p:cNvPr id="52227" name="Freeform 4">
            <a:extLst>
              <a:ext uri="{FF2B5EF4-FFF2-40B4-BE49-F238E27FC236}">
                <a16:creationId xmlns:a16="http://schemas.microsoft.com/office/drawing/2014/main" id="{23D4109D-2F1D-95B9-719D-772DE869E829}"/>
              </a:ext>
            </a:extLst>
          </p:cNvPr>
          <p:cNvSpPr>
            <a:spLocks/>
          </p:cNvSpPr>
          <p:nvPr/>
        </p:nvSpPr>
        <p:spPr bwMode="auto">
          <a:xfrm>
            <a:off x="3548063" y="2024063"/>
            <a:ext cx="1952625" cy="2468562"/>
          </a:xfrm>
          <a:custGeom>
            <a:avLst/>
            <a:gdLst>
              <a:gd name="T0" fmla="*/ 0 w 1230"/>
              <a:gd name="T1" fmla="*/ 2147483646 h 1555"/>
              <a:gd name="T2" fmla="*/ 2147483646 w 1230"/>
              <a:gd name="T3" fmla="*/ 2147483646 h 1555"/>
              <a:gd name="T4" fmla="*/ 2147483646 w 1230"/>
              <a:gd name="T5" fmla="*/ 2147483646 h 1555"/>
              <a:gd name="T6" fmla="*/ 2147483646 w 1230"/>
              <a:gd name="T7" fmla="*/ 2147483646 h 1555"/>
              <a:gd name="T8" fmla="*/ 2147483646 w 1230"/>
              <a:gd name="T9" fmla="*/ 0 h 1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0" h="1555">
                <a:moveTo>
                  <a:pt x="0" y="1555"/>
                </a:moveTo>
                <a:lnTo>
                  <a:pt x="45" y="90"/>
                </a:lnTo>
                <a:lnTo>
                  <a:pt x="408" y="878"/>
                </a:lnTo>
                <a:lnTo>
                  <a:pt x="1230" y="643"/>
                </a:lnTo>
                <a:lnTo>
                  <a:pt x="632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8" name="Freeform 5">
            <a:extLst>
              <a:ext uri="{FF2B5EF4-FFF2-40B4-BE49-F238E27FC236}">
                <a16:creationId xmlns:a16="http://schemas.microsoft.com/office/drawing/2014/main" id="{495774A1-F106-7C22-5AF3-DA8029529A73}"/>
              </a:ext>
            </a:extLst>
          </p:cNvPr>
          <p:cNvSpPr>
            <a:spLocks/>
          </p:cNvSpPr>
          <p:nvPr/>
        </p:nvSpPr>
        <p:spPr bwMode="auto">
          <a:xfrm>
            <a:off x="3548063" y="1882775"/>
            <a:ext cx="3240087" cy="2617788"/>
          </a:xfrm>
          <a:custGeom>
            <a:avLst/>
            <a:gdLst>
              <a:gd name="T0" fmla="*/ 0 w 2041"/>
              <a:gd name="T1" fmla="*/ 2147483646 h 1649"/>
              <a:gd name="T2" fmla="*/ 2147483646 w 2041"/>
              <a:gd name="T3" fmla="*/ 0 h 1649"/>
              <a:gd name="T4" fmla="*/ 2147483646 w 2041"/>
              <a:gd name="T5" fmla="*/ 2147483646 h 1649"/>
              <a:gd name="T6" fmla="*/ 2147483646 w 2041"/>
              <a:gd name="T7" fmla="*/ 2147483646 h 1649"/>
              <a:gd name="T8" fmla="*/ 2147483646 w 2041"/>
              <a:gd name="T9" fmla="*/ 2147483646 h 1649"/>
              <a:gd name="T10" fmla="*/ 2147483646 w 2041"/>
              <a:gd name="T11" fmla="*/ 2147483646 h 16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41" h="1649">
                <a:moveTo>
                  <a:pt x="0" y="1649"/>
                </a:moveTo>
                <a:lnTo>
                  <a:pt x="1409" y="0"/>
                </a:lnTo>
                <a:lnTo>
                  <a:pt x="1901" y="369"/>
                </a:lnTo>
                <a:lnTo>
                  <a:pt x="2041" y="1364"/>
                </a:lnTo>
                <a:lnTo>
                  <a:pt x="766" y="1504"/>
                </a:lnTo>
                <a:lnTo>
                  <a:pt x="408" y="961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9" name="Freeform 6">
            <a:extLst>
              <a:ext uri="{FF2B5EF4-FFF2-40B4-BE49-F238E27FC236}">
                <a16:creationId xmlns:a16="http://schemas.microsoft.com/office/drawing/2014/main" id="{BE89A138-815E-1117-3C03-2AEAFAA0832D}"/>
              </a:ext>
            </a:extLst>
          </p:cNvPr>
          <p:cNvSpPr>
            <a:spLocks/>
          </p:cNvSpPr>
          <p:nvPr/>
        </p:nvSpPr>
        <p:spPr bwMode="auto">
          <a:xfrm>
            <a:off x="3548063" y="2468563"/>
            <a:ext cx="3017837" cy="3027362"/>
          </a:xfrm>
          <a:custGeom>
            <a:avLst/>
            <a:gdLst>
              <a:gd name="T0" fmla="*/ 0 w 1901"/>
              <a:gd name="T1" fmla="*/ 2147483646 h 1907"/>
              <a:gd name="T2" fmla="*/ 2147483646 w 1901"/>
              <a:gd name="T3" fmla="*/ 2147483646 h 1907"/>
              <a:gd name="T4" fmla="*/ 2147483646 w 1901"/>
              <a:gd name="T5" fmla="*/ 2147483646 h 1907"/>
              <a:gd name="T6" fmla="*/ 2147483646 w 1901"/>
              <a:gd name="T7" fmla="*/ 0 h 19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01" h="1907">
                <a:moveTo>
                  <a:pt x="0" y="1275"/>
                </a:moveTo>
                <a:lnTo>
                  <a:pt x="951" y="1907"/>
                </a:lnTo>
                <a:lnTo>
                  <a:pt x="1633" y="1498"/>
                </a:lnTo>
                <a:lnTo>
                  <a:pt x="1901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0" name="Line 7">
            <a:extLst>
              <a:ext uri="{FF2B5EF4-FFF2-40B4-BE49-F238E27FC236}">
                <a16:creationId xmlns:a16="http://schemas.microsoft.com/office/drawing/2014/main" id="{F127F37A-22D6-2D86-0349-135D0ECDEA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7775" y="3044825"/>
            <a:ext cx="425450" cy="2441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1" name="Line 8">
            <a:extLst>
              <a:ext uri="{FF2B5EF4-FFF2-40B4-BE49-F238E27FC236}">
                <a16:creationId xmlns:a16="http://schemas.microsoft.com/office/drawing/2014/main" id="{8C736916-D91B-3939-5D33-47477474AA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2468563"/>
            <a:ext cx="1082675" cy="585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2" name="Line 9">
            <a:extLst>
              <a:ext uri="{FF2B5EF4-FFF2-40B4-BE49-F238E27FC236}">
                <a16:creationId xmlns:a16="http://schemas.microsoft.com/office/drawing/2014/main" id="{34CAA403-433A-D8E5-1C13-5E4F66B9BA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64088" y="4260850"/>
            <a:ext cx="293687" cy="1225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3" name="Line 10">
            <a:extLst>
              <a:ext uri="{FF2B5EF4-FFF2-40B4-BE49-F238E27FC236}">
                <a16:creationId xmlns:a16="http://schemas.microsoft.com/office/drawing/2014/main" id="{D19EE077-80A2-7530-1891-551DC3E79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088" y="4260850"/>
            <a:ext cx="1385887" cy="58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4" name="Line 11">
            <a:extLst>
              <a:ext uri="{FF2B5EF4-FFF2-40B4-BE49-F238E27FC236}">
                <a16:creationId xmlns:a16="http://schemas.microsoft.com/office/drawing/2014/main" id="{D5C7C0E0-9674-30D7-FEAE-B246985E23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1363" y="1890713"/>
            <a:ext cx="1233487" cy="133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5" name="Oval 13">
            <a:extLst>
              <a:ext uri="{FF2B5EF4-FFF2-40B4-BE49-F238E27FC236}">
                <a16:creationId xmlns:a16="http://schemas.microsoft.com/office/drawing/2014/main" id="{268B1CE5-7034-1B43-6D12-4D05CEB52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25" y="4413250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6" name="Oval 14">
            <a:extLst>
              <a:ext uri="{FF2B5EF4-FFF2-40B4-BE49-F238E27FC236}">
                <a16:creationId xmlns:a16="http://schemas.microsoft.com/office/drawing/2014/main" id="{936791BC-FC86-E27A-A92B-A2B7934D3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3332163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7" name="Oval 15">
            <a:extLst>
              <a:ext uri="{FF2B5EF4-FFF2-40B4-BE49-F238E27FC236}">
                <a16:creationId xmlns:a16="http://schemas.microsoft.com/office/drawing/2014/main" id="{C764765F-E6FF-401C-0B74-2B7F51D16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1820863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8" name="Oval 16">
            <a:extLst>
              <a:ext uri="{FF2B5EF4-FFF2-40B4-BE49-F238E27FC236}">
                <a16:creationId xmlns:a16="http://schemas.microsoft.com/office/drawing/2014/main" id="{571FD627-0F6A-0E77-D449-FE19669CC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4773613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9" name="Oval 17">
            <a:extLst>
              <a:ext uri="{FF2B5EF4-FFF2-40B4-BE49-F238E27FC236}">
                <a16:creationId xmlns:a16="http://schemas.microsoft.com/office/drawing/2014/main" id="{F2BBC579-8F5C-8FCE-3C97-D11272271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588" y="4197350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0" name="Oval 18">
            <a:extLst>
              <a:ext uri="{FF2B5EF4-FFF2-40B4-BE49-F238E27FC236}">
                <a16:creationId xmlns:a16="http://schemas.microsoft.com/office/drawing/2014/main" id="{855A92A3-858B-9BED-1257-DE8BFBEF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2108200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1" name="Oval 19">
            <a:extLst>
              <a:ext uri="{FF2B5EF4-FFF2-40B4-BE49-F238E27FC236}">
                <a16:creationId xmlns:a16="http://schemas.microsoft.com/office/drawing/2014/main" id="{8AA8590F-EBD9-E6E5-3426-F989829E5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1965325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2" name="Oval 20">
            <a:extLst>
              <a:ext uri="{FF2B5EF4-FFF2-40B4-BE49-F238E27FC236}">
                <a16:creationId xmlns:a16="http://schemas.microsoft.com/office/drawing/2014/main" id="{EB57E6E6-D431-6191-4387-1F9956BE6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2397125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3" name="Oval 21">
            <a:extLst>
              <a:ext uri="{FF2B5EF4-FFF2-40B4-BE49-F238E27FC236}">
                <a16:creationId xmlns:a16="http://schemas.microsoft.com/office/drawing/2014/main" id="{34FFBDF8-3E02-BB5C-9CC4-10256861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2973388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4" name="Oval 22">
            <a:extLst>
              <a:ext uri="{FF2B5EF4-FFF2-40B4-BE49-F238E27FC236}">
                <a16:creationId xmlns:a16="http://schemas.microsoft.com/office/drawing/2014/main" id="{22732261-BC25-7151-F3CF-AA75CB3A2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513" y="5421313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5" name="Oval 23">
            <a:extLst>
              <a:ext uri="{FF2B5EF4-FFF2-40B4-BE49-F238E27FC236}">
                <a16:creationId xmlns:a16="http://schemas.microsoft.com/office/drawing/2014/main" id="{8702A5D5-001C-E03F-E14E-570FDCF65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3981450"/>
            <a:ext cx="142875" cy="1428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77214" name="Group 30">
            <a:extLst>
              <a:ext uri="{FF2B5EF4-FFF2-40B4-BE49-F238E27FC236}">
                <a16:creationId xmlns:a16="http://schemas.microsoft.com/office/drawing/2014/main" id="{9C9DA304-2F9A-9DA8-9E1F-88EB57677CF7}"/>
              </a:ext>
            </a:extLst>
          </p:cNvPr>
          <p:cNvGrpSpPr>
            <a:grpSpLocks/>
          </p:cNvGrpSpPr>
          <p:nvPr/>
        </p:nvGrpSpPr>
        <p:grpSpPr bwMode="auto">
          <a:xfrm>
            <a:off x="4254500" y="2576513"/>
            <a:ext cx="2090738" cy="1939925"/>
            <a:chOff x="3694" y="1623"/>
            <a:chExt cx="1317" cy="1222"/>
          </a:xfrm>
        </p:grpSpPr>
        <p:sp>
          <p:nvSpPr>
            <p:cNvPr id="52248" name="Oval 24">
              <a:extLst>
                <a:ext uri="{FF2B5EF4-FFF2-40B4-BE49-F238E27FC236}">
                  <a16:creationId xmlns:a16="http://schemas.microsoft.com/office/drawing/2014/main" id="{8EA94FF0-00FE-B44E-E522-A3C5C74A5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2043"/>
              <a:ext cx="90" cy="90"/>
            </a:xfrm>
            <a:prstGeom prst="ellipse">
              <a:avLst/>
            </a:prstGeom>
            <a:noFill/>
            <a:ln w="28575">
              <a:solidFill>
                <a:srgbClr val="D6002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49" name="Oval 25">
              <a:extLst>
                <a:ext uri="{FF2B5EF4-FFF2-40B4-BE49-F238E27FC236}">
                  <a16:creationId xmlns:a16="http://schemas.microsoft.com/office/drawing/2014/main" id="{1E86C4BB-8F52-7FBF-F0FC-716623105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1623"/>
              <a:ext cx="90" cy="90"/>
            </a:xfrm>
            <a:prstGeom prst="ellipse">
              <a:avLst/>
            </a:prstGeom>
            <a:noFill/>
            <a:ln w="28575">
              <a:solidFill>
                <a:srgbClr val="D6002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50" name="Oval 26">
              <a:extLst>
                <a:ext uri="{FF2B5EF4-FFF2-40B4-BE49-F238E27FC236}">
                  <a16:creationId xmlns:a16="http://schemas.microsoft.com/office/drawing/2014/main" id="{4A6A8745-1FC4-9BFB-07F9-4E497D097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" y="2606"/>
              <a:ext cx="90" cy="90"/>
            </a:xfrm>
            <a:prstGeom prst="ellipse">
              <a:avLst/>
            </a:prstGeom>
            <a:noFill/>
            <a:ln w="28575">
              <a:solidFill>
                <a:srgbClr val="D6002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51" name="Oval 27">
              <a:extLst>
                <a:ext uri="{FF2B5EF4-FFF2-40B4-BE49-F238E27FC236}">
                  <a16:creationId xmlns:a16="http://schemas.microsoft.com/office/drawing/2014/main" id="{A10AFB73-DE0B-68D0-8188-300768CF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755"/>
              <a:ext cx="90" cy="90"/>
            </a:xfrm>
            <a:prstGeom prst="ellipse">
              <a:avLst/>
            </a:prstGeom>
            <a:noFill/>
            <a:ln w="28575">
              <a:solidFill>
                <a:srgbClr val="D6002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52" name="Oval 28">
              <a:extLst>
                <a:ext uri="{FF2B5EF4-FFF2-40B4-BE49-F238E27FC236}">
                  <a16:creationId xmlns:a16="http://schemas.microsoft.com/office/drawing/2014/main" id="{7E7CDC3C-7291-1E6E-DB06-B0125C47B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538"/>
              <a:ext cx="90" cy="90"/>
            </a:xfrm>
            <a:prstGeom prst="ellipse">
              <a:avLst/>
            </a:prstGeom>
            <a:noFill/>
            <a:ln w="28575">
              <a:solidFill>
                <a:srgbClr val="D6002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53" name="Oval 29">
              <a:extLst>
                <a:ext uri="{FF2B5EF4-FFF2-40B4-BE49-F238E27FC236}">
                  <a16:creationId xmlns:a16="http://schemas.microsoft.com/office/drawing/2014/main" id="{7551924E-CCF2-F9D7-3302-190336D9F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2220"/>
              <a:ext cx="90" cy="90"/>
            </a:xfrm>
            <a:prstGeom prst="ellipse">
              <a:avLst/>
            </a:prstGeom>
            <a:noFill/>
            <a:ln w="28575">
              <a:solidFill>
                <a:srgbClr val="D6002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2247" name="TextBox 30">
            <a:extLst>
              <a:ext uri="{FF2B5EF4-FFF2-40B4-BE49-F238E27FC236}">
                <a16:creationId xmlns:a16="http://schemas.microsoft.com/office/drawing/2014/main" id="{1244DFDE-44C8-2689-D830-E576CAEB4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5783263"/>
            <a:ext cx="4211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Minimizing edge crossing is NP-hard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3" name="Rectangle 5">
            <a:extLst>
              <a:ext uri="{FF2B5EF4-FFF2-40B4-BE49-F238E27FC236}">
                <a16:creationId xmlns:a16="http://schemas.microsoft.com/office/drawing/2014/main" id="{077759B7-3D82-32C0-32A7-062BBEDDD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39725"/>
            <a:ext cx="8229600" cy="647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Graph - Planarity</a:t>
            </a:r>
          </a:p>
        </p:txBody>
      </p:sp>
      <p:sp>
        <p:nvSpPr>
          <p:cNvPr id="483334" name="Rectangle 6">
            <a:extLst>
              <a:ext uri="{FF2B5EF4-FFF2-40B4-BE49-F238E27FC236}">
                <a16:creationId xmlns:a16="http://schemas.microsoft.com/office/drawing/2014/main" id="{02BFAB6C-6F52-3C0A-864B-2C876F9B638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90525" y="1039813"/>
            <a:ext cx="3890963" cy="296386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Planar Graph</a:t>
            </a:r>
          </a:p>
          <a:p>
            <a:pPr lvl="1"/>
            <a:r>
              <a:rPr lang="en-US" altLang="en-US"/>
              <a:t>Can be drawn in the plane without crossings</a:t>
            </a:r>
          </a:p>
          <a:p>
            <a:pPr lvl="1"/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Plane Graph</a:t>
            </a:r>
          </a:p>
          <a:p>
            <a:pPr lvl="1"/>
            <a:r>
              <a:rPr lang="en-US" altLang="en-US"/>
              <a:t>Planar graph with a </a:t>
            </a:r>
            <a:br>
              <a:rPr lang="en-US" altLang="en-US"/>
            </a:br>
            <a:r>
              <a:rPr lang="en-US" altLang="en-US"/>
              <a:t>fixed embedding</a:t>
            </a:r>
          </a:p>
        </p:txBody>
      </p:sp>
      <p:grpSp>
        <p:nvGrpSpPr>
          <p:cNvPr id="54276" name="Group 58">
            <a:extLst>
              <a:ext uri="{FF2B5EF4-FFF2-40B4-BE49-F238E27FC236}">
                <a16:creationId xmlns:a16="http://schemas.microsoft.com/office/drawing/2014/main" id="{758CA7BC-6CB6-4998-1943-21DCDDE3E6EF}"/>
              </a:ext>
            </a:extLst>
          </p:cNvPr>
          <p:cNvGrpSpPr>
            <a:grpSpLocks/>
          </p:cNvGrpSpPr>
          <p:nvPr/>
        </p:nvGrpSpPr>
        <p:grpSpPr bwMode="auto">
          <a:xfrm>
            <a:off x="5738813" y="838200"/>
            <a:ext cx="2273300" cy="1489075"/>
            <a:chOff x="3667" y="825"/>
            <a:chExt cx="1431" cy="938"/>
          </a:xfrm>
        </p:grpSpPr>
        <p:sp>
          <p:nvSpPr>
            <p:cNvPr id="54307" name="Line 28">
              <a:extLst>
                <a:ext uri="{FF2B5EF4-FFF2-40B4-BE49-F238E27FC236}">
                  <a16:creationId xmlns:a16="http://schemas.microsoft.com/office/drawing/2014/main" id="{AC1F4555-5DB2-2349-615E-522C80CE1C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" y="971"/>
              <a:ext cx="67" cy="4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8" name="Freeform 27">
              <a:extLst>
                <a:ext uri="{FF2B5EF4-FFF2-40B4-BE49-F238E27FC236}">
                  <a16:creationId xmlns:a16="http://schemas.microsoft.com/office/drawing/2014/main" id="{E53ED611-69B0-0D66-660A-AFEA992CB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952"/>
              <a:ext cx="1348" cy="779"/>
            </a:xfrm>
            <a:custGeom>
              <a:avLst/>
              <a:gdLst>
                <a:gd name="T0" fmla="*/ 67 w 1348"/>
                <a:gd name="T1" fmla="*/ 0 h 779"/>
                <a:gd name="T2" fmla="*/ 630 w 1348"/>
                <a:gd name="T3" fmla="*/ 311 h 779"/>
                <a:gd name="T4" fmla="*/ 1348 w 1348"/>
                <a:gd name="T5" fmla="*/ 284 h 779"/>
                <a:gd name="T6" fmla="*/ 691 w 1348"/>
                <a:gd name="T7" fmla="*/ 779 h 779"/>
                <a:gd name="T8" fmla="*/ 0 w 1348"/>
                <a:gd name="T9" fmla="*/ 433 h 779"/>
                <a:gd name="T10" fmla="*/ 630 w 1348"/>
                <a:gd name="T11" fmla="*/ 305 h 7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48" h="779">
                  <a:moveTo>
                    <a:pt x="67" y="0"/>
                  </a:moveTo>
                  <a:lnTo>
                    <a:pt x="630" y="311"/>
                  </a:lnTo>
                  <a:lnTo>
                    <a:pt x="1348" y="284"/>
                  </a:lnTo>
                  <a:lnTo>
                    <a:pt x="691" y="779"/>
                  </a:lnTo>
                  <a:lnTo>
                    <a:pt x="0" y="433"/>
                  </a:lnTo>
                  <a:lnTo>
                    <a:pt x="630" y="305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9" name="Line 29">
              <a:extLst>
                <a:ext uri="{FF2B5EF4-FFF2-40B4-BE49-F238E27FC236}">
                  <a16:creationId xmlns:a16="http://schemas.microsoft.com/office/drawing/2014/main" id="{92921F91-81BC-42D9-0E29-44A508E7D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0" y="864"/>
              <a:ext cx="224" cy="3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0" name="Oval 15">
              <a:extLst>
                <a:ext uri="{FF2B5EF4-FFF2-40B4-BE49-F238E27FC236}">
                  <a16:creationId xmlns:a16="http://schemas.microsoft.com/office/drawing/2014/main" id="{78C68DF5-17E4-0106-FBBA-776D97365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" y="1343"/>
              <a:ext cx="90" cy="9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1" name="Oval 16">
              <a:extLst>
                <a:ext uri="{FF2B5EF4-FFF2-40B4-BE49-F238E27FC236}">
                  <a16:creationId xmlns:a16="http://schemas.microsoft.com/office/drawing/2014/main" id="{DFB07F7B-19B3-B145-93CF-AACB9387F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9" y="825"/>
              <a:ext cx="90" cy="9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2" name="Oval 20">
              <a:extLst>
                <a:ext uri="{FF2B5EF4-FFF2-40B4-BE49-F238E27FC236}">
                  <a16:creationId xmlns:a16="http://schemas.microsoft.com/office/drawing/2014/main" id="{8B01C234-21C9-5685-F7AB-B0E2FB55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916"/>
              <a:ext cx="90" cy="90"/>
            </a:xfrm>
            <a:prstGeom prst="ellipse">
              <a:avLst/>
            </a:prstGeom>
            <a:solidFill>
              <a:srgbClr val="D6002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3" name="Oval 21">
              <a:extLst>
                <a:ext uri="{FF2B5EF4-FFF2-40B4-BE49-F238E27FC236}">
                  <a16:creationId xmlns:a16="http://schemas.microsoft.com/office/drawing/2014/main" id="{5696F948-2F33-B3A0-1D8D-A93B29A7C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" y="1188"/>
              <a:ext cx="90" cy="90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4" name="Oval 22">
              <a:extLst>
                <a:ext uri="{FF2B5EF4-FFF2-40B4-BE49-F238E27FC236}">
                  <a16:creationId xmlns:a16="http://schemas.microsoft.com/office/drawing/2014/main" id="{37F80647-63A9-54A6-3AE5-D4EF1C71C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" y="1673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5" name="Oval 24">
              <a:extLst>
                <a:ext uri="{FF2B5EF4-FFF2-40B4-BE49-F238E27FC236}">
                  <a16:creationId xmlns:a16="http://schemas.microsoft.com/office/drawing/2014/main" id="{DA804683-FBD8-AC4A-B936-837D67E99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1217"/>
              <a:ext cx="90" cy="90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83390" name="Group 62">
            <a:extLst>
              <a:ext uri="{FF2B5EF4-FFF2-40B4-BE49-F238E27FC236}">
                <a16:creationId xmlns:a16="http://schemas.microsoft.com/office/drawing/2014/main" id="{6AD6EF47-0AD5-EF67-E3EE-10540780EA62}"/>
              </a:ext>
            </a:extLst>
          </p:cNvPr>
          <p:cNvGrpSpPr>
            <a:grpSpLocks/>
          </p:cNvGrpSpPr>
          <p:nvPr/>
        </p:nvGrpSpPr>
        <p:grpSpPr bwMode="auto">
          <a:xfrm>
            <a:off x="487363" y="4306888"/>
            <a:ext cx="2616200" cy="1443037"/>
            <a:chOff x="3511" y="1710"/>
            <a:chExt cx="1648" cy="909"/>
          </a:xfrm>
        </p:grpSpPr>
        <p:sp>
          <p:nvSpPr>
            <p:cNvPr id="54299" name="Freeform 60">
              <a:extLst>
                <a:ext uri="{FF2B5EF4-FFF2-40B4-BE49-F238E27FC236}">
                  <a16:creationId xmlns:a16="http://schemas.microsoft.com/office/drawing/2014/main" id="{D8BC18E5-7183-A268-D23B-5622192C8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" y="1755"/>
              <a:ext cx="1254" cy="651"/>
            </a:xfrm>
            <a:custGeom>
              <a:avLst/>
              <a:gdLst>
                <a:gd name="T0" fmla="*/ 0 w 1254"/>
                <a:gd name="T1" fmla="*/ 651 h 651"/>
                <a:gd name="T2" fmla="*/ 122 w 1254"/>
                <a:gd name="T3" fmla="*/ 0 h 651"/>
                <a:gd name="T4" fmla="*/ 746 w 1254"/>
                <a:gd name="T5" fmla="*/ 576 h 651"/>
                <a:gd name="T6" fmla="*/ 1254 w 1254"/>
                <a:gd name="T7" fmla="*/ 237 h 6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54" h="651">
                  <a:moveTo>
                    <a:pt x="0" y="651"/>
                  </a:moveTo>
                  <a:lnTo>
                    <a:pt x="122" y="0"/>
                  </a:lnTo>
                  <a:lnTo>
                    <a:pt x="746" y="576"/>
                  </a:lnTo>
                  <a:lnTo>
                    <a:pt x="1254" y="237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0" name="Freeform 59">
              <a:extLst>
                <a:ext uri="{FF2B5EF4-FFF2-40B4-BE49-F238E27FC236}">
                  <a16:creationId xmlns:a16="http://schemas.microsoft.com/office/drawing/2014/main" id="{55999F3A-85BE-B2C2-6FA4-3B4F5596C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" y="2277"/>
              <a:ext cx="1565" cy="298"/>
            </a:xfrm>
            <a:custGeom>
              <a:avLst/>
              <a:gdLst>
                <a:gd name="T0" fmla="*/ 0 w 1565"/>
                <a:gd name="T1" fmla="*/ 135 h 298"/>
                <a:gd name="T2" fmla="*/ 732 w 1565"/>
                <a:gd name="T3" fmla="*/ 47 h 298"/>
                <a:gd name="T4" fmla="*/ 1565 w 1565"/>
                <a:gd name="T5" fmla="*/ 0 h 298"/>
                <a:gd name="T6" fmla="*/ 454 w 1565"/>
                <a:gd name="T7" fmla="*/ 298 h 298"/>
                <a:gd name="T8" fmla="*/ 0 w 1565"/>
                <a:gd name="T9" fmla="*/ 135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65" h="298">
                  <a:moveTo>
                    <a:pt x="0" y="135"/>
                  </a:moveTo>
                  <a:lnTo>
                    <a:pt x="732" y="47"/>
                  </a:lnTo>
                  <a:lnTo>
                    <a:pt x="1565" y="0"/>
                  </a:lnTo>
                  <a:lnTo>
                    <a:pt x="454" y="298"/>
                  </a:lnTo>
                  <a:lnTo>
                    <a:pt x="0" y="135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1" name="Oval 34">
              <a:extLst>
                <a:ext uri="{FF2B5EF4-FFF2-40B4-BE49-F238E27FC236}">
                  <a16:creationId xmlns:a16="http://schemas.microsoft.com/office/drawing/2014/main" id="{7B09F052-23F4-A710-6AE0-C91A4BC5D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367"/>
              <a:ext cx="90" cy="9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2" name="Oval 35">
              <a:extLst>
                <a:ext uri="{FF2B5EF4-FFF2-40B4-BE49-F238E27FC236}">
                  <a16:creationId xmlns:a16="http://schemas.microsoft.com/office/drawing/2014/main" id="{6C320C97-CF8D-F4E7-B44C-24BD21CBF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1951"/>
              <a:ext cx="90" cy="9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3" name="Oval 36">
              <a:extLst>
                <a:ext uri="{FF2B5EF4-FFF2-40B4-BE49-F238E27FC236}">
                  <a16:creationId xmlns:a16="http://schemas.microsoft.com/office/drawing/2014/main" id="{97DCEA9E-E599-847F-5070-04A7ABB3D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1710"/>
              <a:ext cx="90" cy="90"/>
            </a:xfrm>
            <a:prstGeom prst="ellipse">
              <a:avLst/>
            </a:prstGeom>
            <a:solidFill>
              <a:srgbClr val="D6002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4" name="Oval 37">
              <a:extLst>
                <a:ext uri="{FF2B5EF4-FFF2-40B4-BE49-F238E27FC236}">
                  <a16:creationId xmlns:a16="http://schemas.microsoft.com/office/drawing/2014/main" id="{1140ABF1-F9DB-3AAC-5281-3D399FA9F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2233"/>
              <a:ext cx="90" cy="90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5" name="Oval 38">
              <a:extLst>
                <a:ext uri="{FF2B5EF4-FFF2-40B4-BE49-F238E27FC236}">
                  <a16:creationId xmlns:a16="http://schemas.microsoft.com/office/drawing/2014/main" id="{587B4F90-BA2E-04CB-426B-FA8442A8A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" y="2529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6" name="Oval 39">
              <a:extLst>
                <a:ext uri="{FF2B5EF4-FFF2-40B4-BE49-F238E27FC236}">
                  <a16:creationId xmlns:a16="http://schemas.microsoft.com/office/drawing/2014/main" id="{F17FE0E8-9911-EF8F-4F4C-40F8980B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" y="2283"/>
              <a:ext cx="90" cy="90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83400" name="Group 72">
            <a:extLst>
              <a:ext uri="{FF2B5EF4-FFF2-40B4-BE49-F238E27FC236}">
                <a16:creationId xmlns:a16="http://schemas.microsoft.com/office/drawing/2014/main" id="{D7324256-14A6-68E0-5B08-0CB04E04BB11}"/>
              </a:ext>
            </a:extLst>
          </p:cNvPr>
          <p:cNvGrpSpPr>
            <a:grpSpLocks/>
          </p:cNvGrpSpPr>
          <p:nvPr/>
        </p:nvGrpSpPr>
        <p:grpSpPr bwMode="auto">
          <a:xfrm>
            <a:off x="3735388" y="4098925"/>
            <a:ext cx="2117725" cy="1355725"/>
            <a:chOff x="3668" y="3034"/>
            <a:chExt cx="1334" cy="854"/>
          </a:xfrm>
        </p:grpSpPr>
        <p:sp>
          <p:nvSpPr>
            <p:cNvPr id="54290" name="Line 65">
              <a:extLst>
                <a:ext uri="{FF2B5EF4-FFF2-40B4-BE49-F238E27FC236}">
                  <a16:creationId xmlns:a16="http://schemas.microsoft.com/office/drawing/2014/main" id="{FBA224D6-15C0-2DE6-0D78-398825702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3253"/>
              <a:ext cx="731" cy="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1" name="Freeform 64">
              <a:extLst>
                <a:ext uri="{FF2B5EF4-FFF2-40B4-BE49-F238E27FC236}">
                  <a16:creationId xmlns:a16="http://schemas.microsoft.com/office/drawing/2014/main" id="{C47A45D3-7E0E-4873-642B-F3E368E8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" y="3246"/>
              <a:ext cx="379" cy="603"/>
            </a:xfrm>
            <a:custGeom>
              <a:avLst/>
              <a:gdLst>
                <a:gd name="T0" fmla="*/ 0 w 379"/>
                <a:gd name="T1" fmla="*/ 603 h 603"/>
                <a:gd name="T2" fmla="*/ 379 w 379"/>
                <a:gd name="T3" fmla="*/ 352 h 603"/>
                <a:gd name="T4" fmla="*/ 20 w 379"/>
                <a:gd name="T5" fmla="*/ 0 h 6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9" h="603">
                  <a:moveTo>
                    <a:pt x="0" y="603"/>
                  </a:moveTo>
                  <a:lnTo>
                    <a:pt x="379" y="352"/>
                  </a:lnTo>
                  <a:lnTo>
                    <a:pt x="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2" name="Freeform 63">
              <a:extLst>
                <a:ext uri="{FF2B5EF4-FFF2-40B4-BE49-F238E27FC236}">
                  <a16:creationId xmlns:a16="http://schemas.microsoft.com/office/drawing/2014/main" id="{04B76F2B-D8E3-15FA-A275-C3CBFF4FA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" y="3077"/>
              <a:ext cx="1254" cy="765"/>
            </a:xfrm>
            <a:custGeom>
              <a:avLst/>
              <a:gdLst>
                <a:gd name="T0" fmla="*/ 0 w 1254"/>
                <a:gd name="T1" fmla="*/ 765 h 765"/>
                <a:gd name="T2" fmla="*/ 1254 w 1254"/>
                <a:gd name="T3" fmla="*/ 664 h 765"/>
                <a:gd name="T4" fmla="*/ 929 w 1254"/>
                <a:gd name="T5" fmla="*/ 0 h 765"/>
                <a:gd name="T6" fmla="*/ 34 w 1254"/>
                <a:gd name="T7" fmla="*/ 169 h 765"/>
                <a:gd name="T8" fmla="*/ 0 w 1254"/>
                <a:gd name="T9" fmla="*/ 765 h 7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4" h="765">
                  <a:moveTo>
                    <a:pt x="0" y="765"/>
                  </a:moveTo>
                  <a:lnTo>
                    <a:pt x="1254" y="664"/>
                  </a:lnTo>
                  <a:lnTo>
                    <a:pt x="929" y="0"/>
                  </a:lnTo>
                  <a:lnTo>
                    <a:pt x="34" y="169"/>
                  </a:lnTo>
                  <a:lnTo>
                    <a:pt x="0" y="765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3" name="Oval 43">
              <a:extLst>
                <a:ext uri="{FF2B5EF4-FFF2-40B4-BE49-F238E27FC236}">
                  <a16:creationId xmlns:a16="http://schemas.microsoft.com/office/drawing/2014/main" id="{34CAF8EC-004E-7D6C-8963-803F3A28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" y="3798"/>
              <a:ext cx="90" cy="9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4" name="Oval 44">
              <a:extLst>
                <a:ext uri="{FF2B5EF4-FFF2-40B4-BE49-F238E27FC236}">
                  <a16:creationId xmlns:a16="http://schemas.microsoft.com/office/drawing/2014/main" id="{B4420630-4768-560F-BD3F-4970779C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3354"/>
              <a:ext cx="90" cy="9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5" name="Oval 45">
              <a:extLst>
                <a:ext uri="{FF2B5EF4-FFF2-40B4-BE49-F238E27FC236}">
                  <a16:creationId xmlns:a16="http://schemas.microsoft.com/office/drawing/2014/main" id="{9FDA622B-C89B-301D-C254-9A2F499BD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" y="3555"/>
              <a:ext cx="90" cy="90"/>
            </a:xfrm>
            <a:prstGeom prst="ellipse">
              <a:avLst/>
            </a:prstGeom>
            <a:solidFill>
              <a:srgbClr val="D6002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6" name="Oval 46">
              <a:extLst>
                <a:ext uri="{FF2B5EF4-FFF2-40B4-BE49-F238E27FC236}">
                  <a16:creationId xmlns:a16="http://schemas.microsoft.com/office/drawing/2014/main" id="{7B78F508-8F3D-BC2E-DE85-0E3191616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8" y="3034"/>
              <a:ext cx="90" cy="90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7" name="Oval 47">
              <a:extLst>
                <a:ext uri="{FF2B5EF4-FFF2-40B4-BE49-F238E27FC236}">
                  <a16:creationId xmlns:a16="http://schemas.microsoft.com/office/drawing/2014/main" id="{B75B024E-88E4-0A25-B7A2-6AC6C58D6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695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98" name="Oval 48">
              <a:extLst>
                <a:ext uri="{FF2B5EF4-FFF2-40B4-BE49-F238E27FC236}">
                  <a16:creationId xmlns:a16="http://schemas.microsoft.com/office/drawing/2014/main" id="{531C43C5-E344-932D-9CB7-7365A22C1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212"/>
              <a:ext cx="90" cy="90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83401" name="Group 73">
            <a:extLst>
              <a:ext uri="{FF2B5EF4-FFF2-40B4-BE49-F238E27FC236}">
                <a16:creationId xmlns:a16="http://schemas.microsoft.com/office/drawing/2014/main" id="{FEB69E74-7D75-28B2-CFE1-625B74557BDD}"/>
              </a:ext>
            </a:extLst>
          </p:cNvPr>
          <p:cNvGrpSpPr>
            <a:grpSpLocks/>
          </p:cNvGrpSpPr>
          <p:nvPr/>
        </p:nvGrpSpPr>
        <p:grpSpPr bwMode="auto">
          <a:xfrm>
            <a:off x="6829425" y="4067175"/>
            <a:ext cx="1903413" cy="1433513"/>
            <a:chOff x="1832" y="2985"/>
            <a:chExt cx="1199" cy="903"/>
          </a:xfrm>
        </p:grpSpPr>
        <p:sp>
          <p:nvSpPr>
            <p:cNvPr id="54281" name="Freeform 69">
              <a:extLst>
                <a:ext uri="{FF2B5EF4-FFF2-40B4-BE49-F238E27FC236}">
                  <a16:creationId xmlns:a16="http://schemas.microsoft.com/office/drawing/2014/main" id="{8384BC76-A990-DD23-B9C5-74315AF9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" y="3021"/>
              <a:ext cx="459" cy="822"/>
            </a:xfrm>
            <a:custGeom>
              <a:avLst/>
              <a:gdLst>
                <a:gd name="T0" fmla="*/ 0 w 459"/>
                <a:gd name="T1" fmla="*/ 822 h 822"/>
                <a:gd name="T2" fmla="*/ 330 w 459"/>
                <a:gd name="T3" fmla="*/ 593 h 822"/>
                <a:gd name="T4" fmla="*/ 459 w 459"/>
                <a:gd name="T5" fmla="*/ 0 h 8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9" h="822">
                  <a:moveTo>
                    <a:pt x="0" y="822"/>
                  </a:moveTo>
                  <a:lnTo>
                    <a:pt x="330" y="593"/>
                  </a:lnTo>
                  <a:lnTo>
                    <a:pt x="459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2" name="Line 68">
              <a:extLst>
                <a:ext uri="{FF2B5EF4-FFF2-40B4-BE49-F238E27FC236}">
                  <a16:creationId xmlns:a16="http://schemas.microsoft.com/office/drawing/2014/main" id="{BC327A6D-F8FC-6270-B970-835C08E0E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89" y="3384"/>
              <a:ext cx="303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3" name="Freeform 67">
              <a:extLst>
                <a:ext uri="{FF2B5EF4-FFF2-40B4-BE49-F238E27FC236}">
                  <a16:creationId xmlns:a16="http://schemas.microsoft.com/office/drawing/2014/main" id="{C956FB5D-EC70-7447-22D6-4409FD23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3026"/>
              <a:ext cx="1118" cy="817"/>
            </a:xfrm>
            <a:custGeom>
              <a:avLst/>
              <a:gdLst>
                <a:gd name="T0" fmla="*/ 0 w 1118"/>
                <a:gd name="T1" fmla="*/ 17 h 817"/>
                <a:gd name="T2" fmla="*/ 783 w 1118"/>
                <a:gd name="T3" fmla="*/ 0 h 817"/>
                <a:gd name="T4" fmla="*/ 324 w 1118"/>
                <a:gd name="T5" fmla="*/ 817 h 817"/>
                <a:gd name="T6" fmla="*/ 1118 w 1118"/>
                <a:gd name="T7" fmla="*/ 515 h 817"/>
                <a:gd name="T8" fmla="*/ 0 w 1118"/>
                <a:gd name="T9" fmla="*/ 17 h 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18" h="817">
                  <a:moveTo>
                    <a:pt x="0" y="17"/>
                  </a:moveTo>
                  <a:lnTo>
                    <a:pt x="783" y="0"/>
                  </a:lnTo>
                  <a:lnTo>
                    <a:pt x="324" y="817"/>
                  </a:lnTo>
                  <a:lnTo>
                    <a:pt x="1118" y="515"/>
                  </a:lnTo>
                  <a:lnTo>
                    <a:pt x="0" y="17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4" name="Oval 52">
              <a:extLst>
                <a:ext uri="{FF2B5EF4-FFF2-40B4-BE49-F238E27FC236}">
                  <a16:creationId xmlns:a16="http://schemas.microsoft.com/office/drawing/2014/main" id="{56BB1BC6-21E8-DB57-24D6-3810A1D4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" y="2985"/>
              <a:ext cx="90" cy="9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5" name="Oval 53">
              <a:extLst>
                <a:ext uri="{FF2B5EF4-FFF2-40B4-BE49-F238E27FC236}">
                  <a16:creationId xmlns:a16="http://schemas.microsoft.com/office/drawing/2014/main" id="{ED7B981F-92E6-1423-71D0-F1240566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3335"/>
              <a:ext cx="90" cy="9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6" name="Oval 54">
              <a:extLst>
                <a:ext uri="{FF2B5EF4-FFF2-40B4-BE49-F238E27FC236}">
                  <a16:creationId xmlns:a16="http://schemas.microsoft.com/office/drawing/2014/main" id="{C24FDB63-A8A3-B2FB-F7B1-91033EB1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3570"/>
              <a:ext cx="90" cy="90"/>
            </a:xfrm>
            <a:prstGeom prst="ellipse">
              <a:avLst/>
            </a:prstGeom>
            <a:solidFill>
              <a:srgbClr val="D60029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7" name="Oval 55">
              <a:extLst>
                <a:ext uri="{FF2B5EF4-FFF2-40B4-BE49-F238E27FC236}">
                  <a16:creationId xmlns:a16="http://schemas.microsoft.com/office/drawing/2014/main" id="{DD26F97A-7E0C-AEEE-C6D2-62732C6F8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" y="3490"/>
              <a:ext cx="90" cy="90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8" name="Oval 56">
              <a:extLst>
                <a:ext uri="{FF2B5EF4-FFF2-40B4-BE49-F238E27FC236}">
                  <a16:creationId xmlns:a16="http://schemas.microsoft.com/office/drawing/2014/main" id="{46A97E97-4B42-50E6-A857-AC8595550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3003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9" name="Oval 57">
              <a:extLst>
                <a:ext uri="{FF2B5EF4-FFF2-40B4-BE49-F238E27FC236}">
                  <a16:creationId xmlns:a16="http://schemas.microsoft.com/office/drawing/2014/main" id="{F5B31AF3-AB97-1E18-74B9-628BCA51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3798"/>
              <a:ext cx="90" cy="90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83399" name="Oval 71">
            <a:extLst>
              <a:ext uri="{FF2B5EF4-FFF2-40B4-BE49-F238E27FC236}">
                <a16:creationId xmlns:a16="http://schemas.microsoft.com/office/drawing/2014/main" id="{862BD0DC-1209-AB19-1F1A-00B641F1C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325" y="3429000"/>
            <a:ext cx="2389188" cy="2389188"/>
          </a:xfrm>
          <a:prstGeom prst="ellipse">
            <a:avLst/>
          </a:prstGeom>
          <a:noFill/>
          <a:ln w="28575">
            <a:solidFill>
              <a:srgbClr val="D6002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4" grpId="0" build="p"/>
      <p:bldP spid="48339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9FA62A46-F860-D3C8-A080-ECDF97F4B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Smallest not-planar graphs</a:t>
            </a:r>
            <a:endParaRPr lang="nl-NL"/>
          </a:p>
        </p:txBody>
      </p:sp>
      <p:grpSp>
        <p:nvGrpSpPr>
          <p:cNvPr id="56323" name="Group 62">
            <a:extLst>
              <a:ext uri="{FF2B5EF4-FFF2-40B4-BE49-F238E27FC236}">
                <a16:creationId xmlns:a16="http://schemas.microsoft.com/office/drawing/2014/main" id="{DF29C906-9A5E-9384-F96A-3F987E479CCE}"/>
              </a:ext>
            </a:extLst>
          </p:cNvPr>
          <p:cNvGrpSpPr>
            <a:grpSpLocks/>
          </p:cNvGrpSpPr>
          <p:nvPr/>
        </p:nvGrpSpPr>
        <p:grpSpPr bwMode="auto">
          <a:xfrm>
            <a:off x="1792288" y="3065463"/>
            <a:ext cx="1847850" cy="1670050"/>
            <a:chOff x="956" y="1931"/>
            <a:chExt cx="1164" cy="1052"/>
          </a:xfrm>
        </p:grpSpPr>
        <p:sp>
          <p:nvSpPr>
            <p:cNvPr id="56344" name="Freeform 43">
              <a:extLst>
                <a:ext uri="{FF2B5EF4-FFF2-40B4-BE49-F238E27FC236}">
                  <a16:creationId xmlns:a16="http://schemas.microsoft.com/office/drawing/2014/main" id="{9976F3F1-E1A7-2D49-EA7D-7AD63DFC5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" y="1974"/>
              <a:ext cx="1074" cy="968"/>
            </a:xfrm>
            <a:custGeom>
              <a:avLst/>
              <a:gdLst>
                <a:gd name="T0" fmla="*/ 0 w 1074"/>
                <a:gd name="T1" fmla="*/ 503 h 968"/>
                <a:gd name="T2" fmla="*/ 263 w 1074"/>
                <a:gd name="T3" fmla="*/ 22 h 968"/>
                <a:gd name="T4" fmla="*/ 800 w 1074"/>
                <a:gd name="T5" fmla="*/ 0 h 968"/>
                <a:gd name="T6" fmla="*/ 1074 w 1074"/>
                <a:gd name="T7" fmla="*/ 537 h 968"/>
                <a:gd name="T8" fmla="*/ 559 w 1074"/>
                <a:gd name="T9" fmla="*/ 968 h 968"/>
                <a:gd name="T10" fmla="*/ 0 w 1074"/>
                <a:gd name="T11" fmla="*/ 503 h 9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74" h="968">
                  <a:moveTo>
                    <a:pt x="0" y="503"/>
                  </a:moveTo>
                  <a:lnTo>
                    <a:pt x="263" y="22"/>
                  </a:lnTo>
                  <a:lnTo>
                    <a:pt x="800" y="0"/>
                  </a:lnTo>
                  <a:lnTo>
                    <a:pt x="1074" y="537"/>
                  </a:lnTo>
                  <a:lnTo>
                    <a:pt x="559" y="968"/>
                  </a:lnTo>
                  <a:lnTo>
                    <a:pt x="0" y="503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45" name="Freeform 41">
              <a:extLst>
                <a:ext uri="{FF2B5EF4-FFF2-40B4-BE49-F238E27FC236}">
                  <a16:creationId xmlns:a16="http://schemas.microsoft.com/office/drawing/2014/main" id="{784ABE63-2F8F-84C2-48C7-B7FB97099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1980"/>
              <a:ext cx="1080" cy="962"/>
            </a:xfrm>
            <a:custGeom>
              <a:avLst/>
              <a:gdLst>
                <a:gd name="T0" fmla="*/ 269 w 1080"/>
                <a:gd name="T1" fmla="*/ 16 h 962"/>
                <a:gd name="T2" fmla="*/ 1080 w 1080"/>
                <a:gd name="T3" fmla="*/ 537 h 962"/>
                <a:gd name="T4" fmla="*/ 0 w 1080"/>
                <a:gd name="T5" fmla="*/ 497 h 962"/>
                <a:gd name="T6" fmla="*/ 806 w 1080"/>
                <a:gd name="T7" fmla="*/ 0 h 962"/>
                <a:gd name="T8" fmla="*/ 571 w 1080"/>
                <a:gd name="T9" fmla="*/ 962 h 962"/>
                <a:gd name="T10" fmla="*/ 269 w 1080"/>
                <a:gd name="T11" fmla="*/ 16 h 9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80" h="962">
                  <a:moveTo>
                    <a:pt x="269" y="16"/>
                  </a:moveTo>
                  <a:lnTo>
                    <a:pt x="1080" y="537"/>
                  </a:lnTo>
                  <a:lnTo>
                    <a:pt x="0" y="497"/>
                  </a:lnTo>
                  <a:lnTo>
                    <a:pt x="806" y="0"/>
                  </a:lnTo>
                  <a:lnTo>
                    <a:pt x="571" y="962"/>
                  </a:lnTo>
                  <a:lnTo>
                    <a:pt x="269" y="16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46" name="Oval 34">
              <a:extLst>
                <a:ext uri="{FF2B5EF4-FFF2-40B4-BE49-F238E27FC236}">
                  <a16:creationId xmlns:a16="http://schemas.microsoft.com/office/drawing/2014/main" id="{518FDC57-15F9-0D37-3694-E2DC876E4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953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47" name="Oval 35">
              <a:extLst>
                <a:ext uri="{FF2B5EF4-FFF2-40B4-BE49-F238E27FC236}">
                  <a16:creationId xmlns:a16="http://schemas.microsoft.com/office/drawing/2014/main" id="{05FB8F5D-9257-B032-CF18-B37944320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931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48" name="Oval 36">
              <a:extLst>
                <a:ext uri="{FF2B5EF4-FFF2-40B4-BE49-F238E27FC236}">
                  <a16:creationId xmlns:a16="http://schemas.microsoft.com/office/drawing/2014/main" id="{411B719B-6989-E7F1-246A-34206C163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2435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49" name="Oval 37">
              <a:extLst>
                <a:ext uri="{FF2B5EF4-FFF2-40B4-BE49-F238E27FC236}">
                  <a16:creationId xmlns:a16="http://schemas.microsoft.com/office/drawing/2014/main" id="{6DFCDC4F-9776-E97F-0D0F-7014161F8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2893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50" name="Oval 38">
              <a:extLst>
                <a:ext uri="{FF2B5EF4-FFF2-40B4-BE49-F238E27FC236}">
                  <a16:creationId xmlns:a16="http://schemas.microsoft.com/office/drawing/2014/main" id="{D10B606A-F17D-6998-9DE7-04A4F3A69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" y="2468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6324" name="Text Box 40">
            <a:extLst>
              <a:ext uri="{FF2B5EF4-FFF2-40B4-BE49-F238E27FC236}">
                <a16:creationId xmlns:a16="http://schemas.microsoft.com/office/drawing/2014/main" id="{656C496B-7205-2070-D06A-DE049E51F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2073275"/>
            <a:ext cx="66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3,3</a:t>
            </a:r>
          </a:p>
        </p:txBody>
      </p:sp>
      <p:grpSp>
        <p:nvGrpSpPr>
          <p:cNvPr id="56325" name="Group 61">
            <a:extLst>
              <a:ext uri="{FF2B5EF4-FFF2-40B4-BE49-F238E27FC236}">
                <a16:creationId xmlns:a16="http://schemas.microsoft.com/office/drawing/2014/main" id="{DF697F9A-9480-388E-B497-B0A52B2E583E}"/>
              </a:ext>
            </a:extLst>
          </p:cNvPr>
          <p:cNvGrpSpPr>
            <a:grpSpLocks/>
          </p:cNvGrpSpPr>
          <p:nvPr/>
        </p:nvGrpSpPr>
        <p:grpSpPr bwMode="auto">
          <a:xfrm>
            <a:off x="5434013" y="3065463"/>
            <a:ext cx="1917700" cy="992187"/>
            <a:chOff x="3137" y="1962"/>
            <a:chExt cx="1208" cy="625"/>
          </a:xfrm>
        </p:grpSpPr>
        <p:sp>
          <p:nvSpPr>
            <p:cNvPr id="56328" name="Line 53">
              <a:extLst>
                <a:ext uri="{FF2B5EF4-FFF2-40B4-BE49-F238E27FC236}">
                  <a16:creationId xmlns:a16="http://schemas.microsoft.com/office/drawing/2014/main" id="{3419F9AF-214B-D20B-5548-2E3670A1C8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8" y="2008"/>
              <a:ext cx="1118" cy="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29" name="Freeform 50">
              <a:extLst>
                <a:ext uri="{FF2B5EF4-FFF2-40B4-BE49-F238E27FC236}">
                  <a16:creationId xmlns:a16="http://schemas.microsoft.com/office/drawing/2014/main" id="{FE3DADFA-5C62-9E31-3494-CA0ED1D6E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" y="2002"/>
              <a:ext cx="554" cy="542"/>
            </a:xfrm>
            <a:custGeom>
              <a:avLst/>
              <a:gdLst>
                <a:gd name="T0" fmla="*/ 0 w 554"/>
                <a:gd name="T1" fmla="*/ 542 h 542"/>
                <a:gd name="T2" fmla="*/ 554 w 554"/>
                <a:gd name="T3" fmla="*/ 0 h 54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54" h="542">
                  <a:moveTo>
                    <a:pt x="0" y="542"/>
                  </a:moveTo>
                  <a:lnTo>
                    <a:pt x="55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0" name="Line 52">
              <a:extLst>
                <a:ext uri="{FF2B5EF4-FFF2-40B4-BE49-F238E27FC236}">
                  <a16:creationId xmlns:a16="http://schemas.microsoft.com/office/drawing/2014/main" id="{1BB4B28A-5176-92BD-C07B-4CF91EA95E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2002"/>
              <a:ext cx="1" cy="5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1" name="Line 54">
              <a:extLst>
                <a:ext uri="{FF2B5EF4-FFF2-40B4-BE49-F238E27FC236}">
                  <a16:creationId xmlns:a16="http://schemas.microsoft.com/office/drawing/2014/main" id="{F77B2687-A9B4-5E72-698C-800FA11BA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008"/>
              <a:ext cx="559" cy="5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2" name="Line 55">
              <a:extLst>
                <a:ext uri="{FF2B5EF4-FFF2-40B4-BE49-F238E27FC236}">
                  <a16:creationId xmlns:a16="http://schemas.microsoft.com/office/drawing/2014/main" id="{E0722507-AEF4-4C2B-BC3C-E5BA35C7E6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008"/>
              <a:ext cx="1118" cy="5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3" name="Line 56">
              <a:extLst>
                <a:ext uri="{FF2B5EF4-FFF2-40B4-BE49-F238E27FC236}">
                  <a16:creationId xmlns:a16="http://schemas.microsoft.com/office/drawing/2014/main" id="{561ED365-0D90-5A96-B4B7-F66B0B153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6" y="2002"/>
              <a:ext cx="5" cy="5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4" name="Line 57">
              <a:extLst>
                <a:ext uri="{FF2B5EF4-FFF2-40B4-BE49-F238E27FC236}">
                  <a16:creationId xmlns:a16="http://schemas.microsoft.com/office/drawing/2014/main" id="{CCDA814E-862C-03E5-FCA7-E0A203580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6" y="1996"/>
              <a:ext cx="559" cy="5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5" name="Line 58">
              <a:extLst>
                <a:ext uri="{FF2B5EF4-FFF2-40B4-BE49-F238E27FC236}">
                  <a16:creationId xmlns:a16="http://schemas.microsoft.com/office/drawing/2014/main" id="{EF28D39D-A88B-DC86-EB89-4BBE18FF2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" y="2008"/>
              <a:ext cx="559" cy="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6" name="Line 59">
              <a:extLst>
                <a:ext uri="{FF2B5EF4-FFF2-40B4-BE49-F238E27FC236}">
                  <a16:creationId xmlns:a16="http://schemas.microsoft.com/office/drawing/2014/main" id="{C6701219-3854-1EDB-0077-84C9A8A5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6" y="2008"/>
              <a:ext cx="1" cy="5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56337" name="Group 60">
              <a:extLst>
                <a:ext uri="{FF2B5EF4-FFF2-40B4-BE49-F238E27FC236}">
                  <a16:creationId xmlns:a16="http://schemas.microsoft.com/office/drawing/2014/main" id="{1F435B23-4CC0-14F7-4A72-5CD69B8A1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7" y="1962"/>
              <a:ext cx="1208" cy="625"/>
              <a:chOff x="3137" y="1962"/>
              <a:chExt cx="1208" cy="625"/>
            </a:xfrm>
          </p:grpSpPr>
          <p:sp>
            <p:nvSpPr>
              <p:cNvPr id="56338" name="Oval 42">
                <a:extLst>
                  <a:ext uri="{FF2B5EF4-FFF2-40B4-BE49-F238E27FC236}">
                    <a16:creationId xmlns:a16="http://schemas.microsoft.com/office/drawing/2014/main" id="{5190E796-8142-764A-72D0-FD08DF1D3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7" y="1963"/>
                <a:ext cx="90" cy="9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339" name="Oval 44">
                <a:extLst>
                  <a:ext uri="{FF2B5EF4-FFF2-40B4-BE49-F238E27FC236}">
                    <a16:creationId xmlns:a16="http://schemas.microsoft.com/office/drawing/2014/main" id="{5F084865-225F-95FC-4624-926577770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0" y="1963"/>
                <a:ext cx="90" cy="9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340" name="Oval 45">
                <a:extLst>
                  <a:ext uri="{FF2B5EF4-FFF2-40B4-BE49-F238E27FC236}">
                    <a16:creationId xmlns:a16="http://schemas.microsoft.com/office/drawing/2014/main" id="{3EC30279-F456-5F30-ADA4-C25CBAB13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5" y="1962"/>
                <a:ext cx="90" cy="9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341" name="Oval 46">
                <a:extLst>
                  <a:ext uri="{FF2B5EF4-FFF2-40B4-BE49-F238E27FC236}">
                    <a16:creationId xmlns:a16="http://schemas.microsoft.com/office/drawing/2014/main" id="{46AADF54-927A-E067-E46C-3A7E18F3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7" y="2497"/>
                <a:ext cx="90" cy="9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342" name="Oval 47">
                <a:extLst>
                  <a:ext uri="{FF2B5EF4-FFF2-40B4-BE49-F238E27FC236}">
                    <a16:creationId xmlns:a16="http://schemas.microsoft.com/office/drawing/2014/main" id="{271B83A9-B000-CBE5-08D1-36B09A947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497"/>
                <a:ext cx="90" cy="9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343" name="Oval 48">
                <a:extLst>
                  <a:ext uri="{FF2B5EF4-FFF2-40B4-BE49-F238E27FC236}">
                    <a16:creationId xmlns:a16="http://schemas.microsoft.com/office/drawing/2014/main" id="{A894302C-B211-4961-1FC2-AF4AA3453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5" y="2496"/>
                <a:ext cx="90" cy="9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6326" name="Text Box 64">
            <a:extLst>
              <a:ext uri="{FF2B5EF4-FFF2-40B4-BE49-F238E27FC236}">
                <a16:creationId xmlns:a16="http://schemas.microsoft.com/office/drawing/2014/main" id="{8B66EAC5-82F8-3DF4-4918-2F866E0A8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2073275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6327" name="Slide Number Placeholder 2">
            <a:extLst>
              <a:ext uri="{FF2B5EF4-FFF2-40B4-BE49-F238E27FC236}">
                <a16:creationId xmlns:a16="http://schemas.microsoft.com/office/drawing/2014/main" id="{AC5CE966-2FBF-CB43-AB78-2903E90472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30185-0DDB-401A-80BE-39B3302F4391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>
            <a:extLst>
              <a:ext uri="{FF2B5EF4-FFF2-40B4-BE49-F238E27FC236}">
                <a16:creationId xmlns:a16="http://schemas.microsoft.com/office/drawing/2014/main" id="{FDD4B33B-4CEB-DAA3-D14C-FD05C92B5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8788" y="106363"/>
            <a:ext cx="8229600" cy="1162050"/>
          </a:xfrm>
        </p:spPr>
        <p:txBody>
          <a:bodyPr/>
          <a:lstStyle/>
          <a:p>
            <a:pPr>
              <a:defRPr/>
            </a:pPr>
            <a:r>
              <a:rPr lang="en-US" dirty="0"/>
              <a:t>Planarity testing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CF1BEE0D-089D-903B-1D35-E2D95C21B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31188" cy="504031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Theorem </a:t>
            </a:r>
            <a:r>
              <a:rPr lang="en-US" altLang="en-US">
                <a:solidFill>
                  <a:schemeClr val="accent2"/>
                </a:solidFill>
              </a:rPr>
              <a:t>[Kuratowski 1930 / Wagner 1937]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	</a:t>
            </a:r>
            <a:r>
              <a:rPr lang="en-US" altLang="en-US"/>
              <a:t>A graph G is planar if and only if it does not contain K</a:t>
            </a:r>
            <a:r>
              <a:rPr lang="en-US" altLang="en-US" baseline="-25000"/>
              <a:t>5</a:t>
            </a:r>
            <a:r>
              <a:rPr lang="en-US" altLang="en-US"/>
              <a:t> or K</a:t>
            </a:r>
            <a:r>
              <a:rPr lang="en-US" altLang="en-US" baseline="-25000"/>
              <a:t>3,3</a:t>
            </a:r>
            <a:r>
              <a:rPr lang="en-US" altLang="en-US"/>
              <a:t> as a minor.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Minor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A graph H is a minor of a graph G, if H can be obtained from G by a series of 0 or more deletions of edges, deletions of vertices, and contraction of edges.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G = (V, E), |V| = n, planarity testing in O(n) time possible.</a:t>
            </a:r>
          </a:p>
        </p:txBody>
      </p:sp>
      <p:sp>
        <p:nvSpPr>
          <p:cNvPr id="58372" name="Slide Number Placeholder 2">
            <a:extLst>
              <a:ext uri="{FF2B5EF4-FFF2-40B4-BE49-F238E27FC236}">
                <a16:creationId xmlns:a16="http://schemas.microsoft.com/office/drawing/2014/main" id="{4A79495D-C57A-AAC7-C1B4-187909A468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9FBF8C-C08C-4EE0-8836-866F697C14BF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0688"/>
            <a:ext cx="8540496" cy="1304544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dirty="0"/>
            </a:br>
            <a:r>
              <a:rPr lang="en-US" sz="4800" dirty="0"/>
              <a:t>Network Visualization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Graph Layout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Visualization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1662-D2D0-C14C-B280-A81C24C23A8E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D163C8A6-E30B-D30F-93F8-C5E4F93383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Planar drawings</a:t>
            </a:r>
            <a:endParaRPr lang="nl-NL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24B0D65-9742-2DCC-9DF4-F5CB26202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Vertices</a:t>
            </a:r>
            <a:r>
              <a:rPr lang="en-US" altLang="en-US"/>
              <a:t>	points in the plane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Edges</a:t>
            </a:r>
            <a:r>
              <a:rPr lang="en-US" altLang="en-US"/>
              <a:t> 	curves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200"/>
          </a:p>
          <a:p>
            <a:r>
              <a:rPr lang="en-US" altLang="en-US"/>
              <a:t>No edge crossings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grpSp>
        <p:nvGrpSpPr>
          <p:cNvPr id="232472" name="Group 24">
            <a:extLst>
              <a:ext uri="{FF2B5EF4-FFF2-40B4-BE49-F238E27FC236}">
                <a16:creationId xmlns:a16="http://schemas.microsoft.com/office/drawing/2014/main" id="{9D032A8B-BD20-E713-03E8-2E5FD00A66E2}"/>
              </a:ext>
            </a:extLst>
          </p:cNvPr>
          <p:cNvGrpSpPr>
            <a:grpSpLocks/>
          </p:cNvGrpSpPr>
          <p:nvPr/>
        </p:nvGrpSpPr>
        <p:grpSpPr bwMode="auto">
          <a:xfrm>
            <a:off x="5407025" y="2498725"/>
            <a:ext cx="2820988" cy="2840038"/>
            <a:chOff x="3406" y="1574"/>
            <a:chExt cx="1777" cy="1789"/>
          </a:xfrm>
        </p:grpSpPr>
        <p:sp>
          <p:nvSpPr>
            <p:cNvPr id="61455" name="Freeform 13">
              <a:extLst>
                <a:ext uri="{FF2B5EF4-FFF2-40B4-BE49-F238E27FC236}">
                  <a16:creationId xmlns:a16="http://schemas.microsoft.com/office/drawing/2014/main" id="{92B37783-1785-2E0D-61C1-8DF27BE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" y="1789"/>
              <a:ext cx="179" cy="786"/>
            </a:xfrm>
            <a:custGeom>
              <a:avLst/>
              <a:gdLst>
                <a:gd name="T0" fmla="*/ 84 w 179"/>
                <a:gd name="T1" fmla="*/ 786 h 786"/>
                <a:gd name="T2" fmla="*/ 16 w 179"/>
                <a:gd name="T3" fmla="*/ 373 h 786"/>
                <a:gd name="T4" fmla="*/ 179 w 179"/>
                <a:gd name="T5" fmla="*/ 0 h 7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" h="786">
                  <a:moveTo>
                    <a:pt x="84" y="786"/>
                  </a:moveTo>
                  <a:cubicBezTo>
                    <a:pt x="73" y="717"/>
                    <a:pt x="0" y="504"/>
                    <a:pt x="16" y="373"/>
                  </a:cubicBezTo>
                  <a:cubicBezTo>
                    <a:pt x="32" y="242"/>
                    <a:pt x="145" y="78"/>
                    <a:pt x="179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56" name="Freeform 14">
              <a:extLst>
                <a:ext uri="{FF2B5EF4-FFF2-40B4-BE49-F238E27FC236}">
                  <a16:creationId xmlns:a16="http://schemas.microsoft.com/office/drawing/2014/main" id="{71A8854E-6E87-82B5-9E95-B0D242F19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2399"/>
              <a:ext cx="542" cy="252"/>
            </a:xfrm>
            <a:custGeom>
              <a:avLst/>
              <a:gdLst>
                <a:gd name="T0" fmla="*/ 0 w 542"/>
                <a:gd name="T1" fmla="*/ 176 h 252"/>
                <a:gd name="T2" fmla="*/ 352 w 542"/>
                <a:gd name="T3" fmla="*/ 223 h 252"/>
                <a:gd name="T4" fmla="*/ 542 w 542"/>
                <a:gd name="T5" fmla="*/ 0 h 2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2" h="252">
                  <a:moveTo>
                    <a:pt x="0" y="176"/>
                  </a:moveTo>
                  <a:cubicBezTo>
                    <a:pt x="131" y="214"/>
                    <a:pt x="262" y="252"/>
                    <a:pt x="352" y="223"/>
                  </a:cubicBezTo>
                  <a:cubicBezTo>
                    <a:pt x="442" y="194"/>
                    <a:pt x="492" y="97"/>
                    <a:pt x="54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57" name="Freeform 15">
              <a:extLst>
                <a:ext uri="{FF2B5EF4-FFF2-40B4-BE49-F238E27FC236}">
                  <a16:creationId xmlns:a16="http://schemas.microsoft.com/office/drawing/2014/main" id="{4A60559F-0F31-7DD7-D09B-566D31823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2575"/>
              <a:ext cx="691" cy="556"/>
            </a:xfrm>
            <a:custGeom>
              <a:avLst/>
              <a:gdLst>
                <a:gd name="T0" fmla="*/ 0 w 691"/>
                <a:gd name="T1" fmla="*/ 0 h 556"/>
                <a:gd name="T2" fmla="*/ 203 w 691"/>
                <a:gd name="T3" fmla="*/ 366 h 556"/>
                <a:gd name="T4" fmla="*/ 691 w 691"/>
                <a:gd name="T5" fmla="*/ 556 h 5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1" h="556">
                  <a:moveTo>
                    <a:pt x="0" y="0"/>
                  </a:moveTo>
                  <a:cubicBezTo>
                    <a:pt x="34" y="61"/>
                    <a:pt x="88" y="273"/>
                    <a:pt x="203" y="366"/>
                  </a:cubicBezTo>
                  <a:cubicBezTo>
                    <a:pt x="318" y="459"/>
                    <a:pt x="589" y="517"/>
                    <a:pt x="691" y="55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58" name="Freeform 16">
              <a:extLst>
                <a:ext uri="{FF2B5EF4-FFF2-40B4-BE49-F238E27FC236}">
                  <a16:creationId xmlns:a16="http://schemas.microsoft.com/office/drawing/2014/main" id="{6D8F1404-EA35-213C-2B12-119DD29B1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" y="3124"/>
              <a:ext cx="914" cy="239"/>
            </a:xfrm>
            <a:custGeom>
              <a:avLst/>
              <a:gdLst>
                <a:gd name="T0" fmla="*/ 0 w 914"/>
                <a:gd name="T1" fmla="*/ 0 h 239"/>
                <a:gd name="T2" fmla="*/ 494 w 914"/>
                <a:gd name="T3" fmla="*/ 230 h 239"/>
                <a:gd name="T4" fmla="*/ 914 w 914"/>
                <a:gd name="T5" fmla="*/ 54 h 2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39">
                  <a:moveTo>
                    <a:pt x="0" y="0"/>
                  </a:moveTo>
                  <a:cubicBezTo>
                    <a:pt x="171" y="110"/>
                    <a:pt x="342" y="221"/>
                    <a:pt x="494" y="230"/>
                  </a:cubicBezTo>
                  <a:cubicBezTo>
                    <a:pt x="646" y="239"/>
                    <a:pt x="780" y="146"/>
                    <a:pt x="914" y="5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59" name="Freeform 17">
              <a:extLst>
                <a:ext uri="{FF2B5EF4-FFF2-40B4-BE49-F238E27FC236}">
                  <a16:creationId xmlns:a16="http://schemas.microsoft.com/office/drawing/2014/main" id="{ED63AF3E-0B8E-C08E-C0CD-2535354B6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2636"/>
              <a:ext cx="294" cy="549"/>
            </a:xfrm>
            <a:custGeom>
              <a:avLst/>
              <a:gdLst>
                <a:gd name="T0" fmla="*/ 257 w 294"/>
                <a:gd name="T1" fmla="*/ 549 h 549"/>
                <a:gd name="T2" fmla="*/ 251 w 294"/>
                <a:gd name="T3" fmla="*/ 190 h 549"/>
                <a:gd name="T4" fmla="*/ 0 w 294"/>
                <a:gd name="T5" fmla="*/ 0 h 5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4" h="549">
                  <a:moveTo>
                    <a:pt x="257" y="549"/>
                  </a:moveTo>
                  <a:cubicBezTo>
                    <a:pt x="275" y="415"/>
                    <a:pt x="294" y="282"/>
                    <a:pt x="251" y="190"/>
                  </a:cubicBezTo>
                  <a:cubicBezTo>
                    <a:pt x="208" y="98"/>
                    <a:pt x="104" y="49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60" name="Freeform 18">
              <a:extLst>
                <a:ext uri="{FF2B5EF4-FFF2-40B4-BE49-F238E27FC236}">
                  <a16:creationId xmlns:a16="http://schemas.microsoft.com/office/drawing/2014/main" id="{60931337-8391-27D0-34A3-21CA8F25A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" y="2636"/>
              <a:ext cx="664" cy="495"/>
            </a:xfrm>
            <a:custGeom>
              <a:avLst/>
              <a:gdLst>
                <a:gd name="T0" fmla="*/ 0 w 664"/>
                <a:gd name="T1" fmla="*/ 495 h 495"/>
                <a:gd name="T2" fmla="*/ 298 w 664"/>
                <a:gd name="T3" fmla="*/ 190 h 495"/>
                <a:gd name="T4" fmla="*/ 664 w 664"/>
                <a:gd name="T5" fmla="*/ 0 h 4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4" h="495">
                  <a:moveTo>
                    <a:pt x="0" y="495"/>
                  </a:moveTo>
                  <a:cubicBezTo>
                    <a:pt x="93" y="383"/>
                    <a:pt x="187" y="272"/>
                    <a:pt x="298" y="190"/>
                  </a:cubicBezTo>
                  <a:cubicBezTo>
                    <a:pt x="409" y="108"/>
                    <a:pt x="536" y="54"/>
                    <a:pt x="66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61" name="Freeform 19">
              <a:extLst>
                <a:ext uri="{FF2B5EF4-FFF2-40B4-BE49-F238E27FC236}">
                  <a16:creationId xmlns:a16="http://schemas.microsoft.com/office/drawing/2014/main" id="{DB9D281A-CB2B-7A76-3C37-69458F309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1958"/>
              <a:ext cx="345" cy="692"/>
            </a:xfrm>
            <a:custGeom>
              <a:avLst/>
              <a:gdLst>
                <a:gd name="T0" fmla="*/ 0 w 345"/>
                <a:gd name="T1" fmla="*/ 692 h 692"/>
                <a:gd name="T2" fmla="*/ 299 w 345"/>
                <a:gd name="T3" fmla="*/ 448 h 692"/>
                <a:gd name="T4" fmla="*/ 278 w 345"/>
                <a:gd name="T5" fmla="*/ 0 h 6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5" h="692">
                  <a:moveTo>
                    <a:pt x="0" y="692"/>
                  </a:moveTo>
                  <a:cubicBezTo>
                    <a:pt x="126" y="627"/>
                    <a:pt x="253" y="563"/>
                    <a:pt x="299" y="448"/>
                  </a:cubicBezTo>
                  <a:cubicBezTo>
                    <a:pt x="345" y="333"/>
                    <a:pt x="311" y="166"/>
                    <a:pt x="278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62" name="Freeform 20">
              <a:extLst>
                <a:ext uri="{FF2B5EF4-FFF2-40B4-BE49-F238E27FC236}">
                  <a16:creationId xmlns:a16="http://schemas.microsoft.com/office/drawing/2014/main" id="{FAAEF7B8-E622-5CDE-F079-F2457D94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" y="1574"/>
              <a:ext cx="637" cy="378"/>
            </a:xfrm>
            <a:custGeom>
              <a:avLst/>
              <a:gdLst>
                <a:gd name="T0" fmla="*/ 637 w 637"/>
                <a:gd name="T1" fmla="*/ 378 h 378"/>
                <a:gd name="T2" fmla="*/ 400 w 637"/>
                <a:gd name="T3" fmla="*/ 46 h 378"/>
                <a:gd name="T4" fmla="*/ 0 w 637"/>
                <a:gd name="T5" fmla="*/ 100 h 37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7" h="378">
                  <a:moveTo>
                    <a:pt x="637" y="378"/>
                  </a:moveTo>
                  <a:cubicBezTo>
                    <a:pt x="571" y="235"/>
                    <a:pt x="506" y="92"/>
                    <a:pt x="400" y="46"/>
                  </a:cubicBezTo>
                  <a:cubicBezTo>
                    <a:pt x="294" y="0"/>
                    <a:pt x="147" y="50"/>
                    <a:pt x="0" y="10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63" name="Freeform 21">
              <a:extLst>
                <a:ext uri="{FF2B5EF4-FFF2-40B4-BE49-F238E27FC236}">
                  <a16:creationId xmlns:a16="http://schemas.microsoft.com/office/drawing/2014/main" id="{986779BF-02E4-B109-6C1E-43332748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1796"/>
              <a:ext cx="467" cy="616"/>
            </a:xfrm>
            <a:custGeom>
              <a:avLst/>
              <a:gdLst>
                <a:gd name="T0" fmla="*/ 0 w 467"/>
                <a:gd name="T1" fmla="*/ 0 h 616"/>
                <a:gd name="T2" fmla="*/ 393 w 467"/>
                <a:gd name="T3" fmla="*/ 237 h 616"/>
                <a:gd name="T4" fmla="*/ 447 w 467"/>
                <a:gd name="T5" fmla="*/ 616 h 6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7" h="616">
                  <a:moveTo>
                    <a:pt x="0" y="0"/>
                  </a:moveTo>
                  <a:cubicBezTo>
                    <a:pt x="159" y="67"/>
                    <a:pt x="319" y="134"/>
                    <a:pt x="393" y="237"/>
                  </a:cubicBezTo>
                  <a:cubicBezTo>
                    <a:pt x="467" y="340"/>
                    <a:pt x="457" y="478"/>
                    <a:pt x="447" y="61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64" name="Freeform 22">
              <a:extLst>
                <a:ext uri="{FF2B5EF4-FFF2-40B4-BE49-F238E27FC236}">
                  <a16:creationId xmlns:a16="http://schemas.microsoft.com/office/drawing/2014/main" id="{EAC7D64B-A838-CFEE-4F07-F5F97C092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412"/>
              <a:ext cx="800" cy="224"/>
            </a:xfrm>
            <a:custGeom>
              <a:avLst/>
              <a:gdLst>
                <a:gd name="T0" fmla="*/ 0 w 800"/>
                <a:gd name="T1" fmla="*/ 0 h 224"/>
                <a:gd name="T2" fmla="*/ 285 w 800"/>
                <a:gd name="T3" fmla="*/ 177 h 224"/>
                <a:gd name="T4" fmla="*/ 800 w 800"/>
                <a:gd name="T5" fmla="*/ 224 h 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00" h="224">
                  <a:moveTo>
                    <a:pt x="0" y="0"/>
                  </a:moveTo>
                  <a:cubicBezTo>
                    <a:pt x="76" y="70"/>
                    <a:pt x="152" y="140"/>
                    <a:pt x="285" y="177"/>
                  </a:cubicBezTo>
                  <a:cubicBezTo>
                    <a:pt x="418" y="214"/>
                    <a:pt x="609" y="219"/>
                    <a:pt x="800" y="22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1465" name="Freeform 23">
              <a:extLst>
                <a:ext uri="{FF2B5EF4-FFF2-40B4-BE49-F238E27FC236}">
                  <a16:creationId xmlns:a16="http://schemas.microsoft.com/office/drawing/2014/main" id="{F5CECCFE-8167-AA40-9C48-6D7773709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660"/>
              <a:ext cx="485" cy="766"/>
            </a:xfrm>
            <a:custGeom>
              <a:avLst/>
              <a:gdLst>
                <a:gd name="T0" fmla="*/ 0 w 485"/>
                <a:gd name="T1" fmla="*/ 766 h 766"/>
                <a:gd name="T2" fmla="*/ 413 w 485"/>
                <a:gd name="T3" fmla="*/ 468 h 766"/>
                <a:gd name="T4" fmla="*/ 434 w 485"/>
                <a:gd name="T5" fmla="*/ 0 h 7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5" h="766">
                  <a:moveTo>
                    <a:pt x="0" y="766"/>
                  </a:moveTo>
                  <a:cubicBezTo>
                    <a:pt x="170" y="681"/>
                    <a:pt x="341" y="596"/>
                    <a:pt x="413" y="468"/>
                  </a:cubicBezTo>
                  <a:cubicBezTo>
                    <a:pt x="485" y="340"/>
                    <a:pt x="459" y="170"/>
                    <a:pt x="43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grpSp>
        <p:nvGrpSpPr>
          <p:cNvPr id="232452" name="Group 4">
            <a:extLst>
              <a:ext uri="{FF2B5EF4-FFF2-40B4-BE49-F238E27FC236}">
                <a16:creationId xmlns:a16="http://schemas.microsoft.com/office/drawing/2014/main" id="{43C8F9D6-46CA-F9A5-B417-131FE6C9CBB1}"/>
              </a:ext>
            </a:extLst>
          </p:cNvPr>
          <p:cNvGrpSpPr>
            <a:grpSpLocks/>
          </p:cNvGrpSpPr>
          <p:nvPr/>
        </p:nvGrpSpPr>
        <p:grpSpPr bwMode="auto">
          <a:xfrm>
            <a:off x="5472113" y="2595563"/>
            <a:ext cx="2703512" cy="2520950"/>
            <a:chOff x="3447" y="1873"/>
            <a:chExt cx="1703" cy="1588"/>
          </a:xfrm>
        </p:grpSpPr>
        <p:sp>
          <p:nvSpPr>
            <p:cNvPr id="61447" name="Oval 5">
              <a:extLst>
                <a:ext uri="{FF2B5EF4-FFF2-40B4-BE49-F238E27FC236}">
                  <a16:creationId xmlns:a16="http://schemas.microsoft.com/office/drawing/2014/main" id="{9E350A41-A02E-ED1B-4199-718CEB51B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1873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48" name="Oval 6">
              <a:extLst>
                <a:ext uri="{FF2B5EF4-FFF2-40B4-BE49-F238E27FC236}">
                  <a16:creationId xmlns:a16="http://schemas.microsoft.com/office/drawing/2014/main" id="{8E146F31-B6A2-5836-BDB6-4C53636A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" y="1988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49" name="Oval 7">
              <a:extLst>
                <a:ext uri="{FF2B5EF4-FFF2-40B4-BE49-F238E27FC236}">
                  <a16:creationId xmlns:a16="http://schemas.microsoft.com/office/drawing/2014/main" id="{9E77216D-DF93-60C5-7760-696F952B4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767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50" name="Oval 8">
              <a:extLst>
                <a:ext uri="{FF2B5EF4-FFF2-40B4-BE49-F238E27FC236}">
                  <a16:creationId xmlns:a16="http://schemas.microsoft.com/office/drawing/2014/main" id="{08F15D97-7876-707B-3DF2-F2A69E97F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" y="3316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51" name="Oval 9">
              <a:extLst>
                <a:ext uri="{FF2B5EF4-FFF2-40B4-BE49-F238E27FC236}">
                  <a16:creationId xmlns:a16="http://schemas.microsoft.com/office/drawing/2014/main" id="{C7CAB369-77EE-8E84-823F-23595A060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605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52" name="Oval 10">
              <a:extLst>
                <a:ext uri="{FF2B5EF4-FFF2-40B4-BE49-F238E27FC236}">
                  <a16:creationId xmlns:a16="http://schemas.microsoft.com/office/drawing/2014/main" id="{0146356A-72BB-953D-10EC-907E1438A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835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53" name="Oval 11">
              <a:extLst>
                <a:ext uri="{FF2B5EF4-FFF2-40B4-BE49-F238E27FC236}">
                  <a16:creationId xmlns:a16="http://schemas.microsoft.com/office/drawing/2014/main" id="{770B0B8A-A770-393B-86AF-AD3ACE1C6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3371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54" name="Oval 12">
              <a:extLst>
                <a:ext uri="{FF2B5EF4-FFF2-40B4-BE49-F238E27FC236}">
                  <a16:creationId xmlns:a16="http://schemas.microsoft.com/office/drawing/2014/main" id="{9B0743CC-1FAD-24AA-0E7B-4A014A4DB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2144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1446" name="Slide Number Placeholder 2">
            <a:extLst>
              <a:ext uri="{FF2B5EF4-FFF2-40B4-BE49-F238E27FC236}">
                <a16:creationId xmlns:a16="http://schemas.microsoft.com/office/drawing/2014/main" id="{D678B614-5948-5CDC-C60D-220D40688F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666387B-7AE3-4837-8B55-9247ED20E3A3}" type="slidenum">
              <a:rPr lang="en-US" altLang="en-US" smtClean="0">
                <a:solidFill>
                  <a:srgbClr val="FFFFFF"/>
                </a:solidFill>
              </a:rPr>
              <a:pPr/>
              <a:t>35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718" name="Group 30">
            <a:extLst>
              <a:ext uri="{FF2B5EF4-FFF2-40B4-BE49-F238E27FC236}">
                <a16:creationId xmlns:a16="http://schemas.microsoft.com/office/drawing/2014/main" id="{7B5C9D71-E1CD-7D50-9747-90A7A45E8F04}"/>
              </a:ext>
            </a:extLst>
          </p:cNvPr>
          <p:cNvGrpSpPr>
            <a:grpSpLocks/>
          </p:cNvGrpSpPr>
          <p:nvPr/>
        </p:nvGrpSpPr>
        <p:grpSpPr bwMode="auto">
          <a:xfrm>
            <a:off x="5407025" y="2498725"/>
            <a:ext cx="2820988" cy="2840038"/>
            <a:chOff x="3406" y="1574"/>
            <a:chExt cx="1777" cy="1789"/>
          </a:xfrm>
        </p:grpSpPr>
        <p:sp>
          <p:nvSpPr>
            <p:cNvPr id="63507" name="Freeform 31">
              <a:extLst>
                <a:ext uri="{FF2B5EF4-FFF2-40B4-BE49-F238E27FC236}">
                  <a16:creationId xmlns:a16="http://schemas.microsoft.com/office/drawing/2014/main" id="{3B88C01B-91DF-3F19-B062-29C2F436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" y="1789"/>
              <a:ext cx="179" cy="786"/>
            </a:xfrm>
            <a:custGeom>
              <a:avLst/>
              <a:gdLst>
                <a:gd name="T0" fmla="*/ 84 w 179"/>
                <a:gd name="T1" fmla="*/ 786 h 786"/>
                <a:gd name="T2" fmla="*/ 16 w 179"/>
                <a:gd name="T3" fmla="*/ 373 h 786"/>
                <a:gd name="T4" fmla="*/ 179 w 179"/>
                <a:gd name="T5" fmla="*/ 0 h 7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" h="786">
                  <a:moveTo>
                    <a:pt x="84" y="786"/>
                  </a:moveTo>
                  <a:cubicBezTo>
                    <a:pt x="73" y="717"/>
                    <a:pt x="0" y="504"/>
                    <a:pt x="16" y="373"/>
                  </a:cubicBezTo>
                  <a:cubicBezTo>
                    <a:pt x="32" y="242"/>
                    <a:pt x="145" y="78"/>
                    <a:pt x="179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08" name="Freeform 32">
              <a:extLst>
                <a:ext uri="{FF2B5EF4-FFF2-40B4-BE49-F238E27FC236}">
                  <a16:creationId xmlns:a16="http://schemas.microsoft.com/office/drawing/2014/main" id="{41F85C61-15D7-F038-2682-3E35A8109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2399"/>
              <a:ext cx="542" cy="252"/>
            </a:xfrm>
            <a:custGeom>
              <a:avLst/>
              <a:gdLst>
                <a:gd name="T0" fmla="*/ 0 w 542"/>
                <a:gd name="T1" fmla="*/ 176 h 252"/>
                <a:gd name="T2" fmla="*/ 352 w 542"/>
                <a:gd name="T3" fmla="*/ 223 h 252"/>
                <a:gd name="T4" fmla="*/ 542 w 542"/>
                <a:gd name="T5" fmla="*/ 0 h 2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2" h="252">
                  <a:moveTo>
                    <a:pt x="0" y="176"/>
                  </a:moveTo>
                  <a:cubicBezTo>
                    <a:pt x="131" y="214"/>
                    <a:pt x="262" y="252"/>
                    <a:pt x="352" y="223"/>
                  </a:cubicBezTo>
                  <a:cubicBezTo>
                    <a:pt x="442" y="194"/>
                    <a:pt x="492" y="97"/>
                    <a:pt x="54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09" name="Freeform 33">
              <a:extLst>
                <a:ext uri="{FF2B5EF4-FFF2-40B4-BE49-F238E27FC236}">
                  <a16:creationId xmlns:a16="http://schemas.microsoft.com/office/drawing/2014/main" id="{B148278F-1800-7BB5-81B2-C0BBCA0C1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2575"/>
              <a:ext cx="691" cy="556"/>
            </a:xfrm>
            <a:custGeom>
              <a:avLst/>
              <a:gdLst>
                <a:gd name="T0" fmla="*/ 0 w 691"/>
                <a:gd name="T1" fmla="*/ 0 h 556"/>
                <a:gd name="T2" fmla="*/ 203 w 691"/>
                <a:gd name="T3" fmla="*/ 366 h 556"/>
                <a:gd name="T4" fmla="*/ 691 w 691"/>
                <a:gd name="T5" fmla="*/ 556 h 5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1" h="556">
                  <a:moveTo>
                    <a:pt x="0" y="0"/>
                  </a:moveTo>
                  <a:cubicBezTo>
                    <a:pt x="34" y="61"/>
                    <a:pt x="88" y="273"/>
                    <a:pt x="203" y="366"/>
                  </a:cubicBezTo>
                  <a:cubicBezTo>
                    <a:pt x="318" y="459"/>
                    <a:pt x="589" y="517"/>
                    <a:pt x="691" y="55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0" name="Freeform 34">
              <a:extLst>
                <a:ext uri="{FF2B5EF4-FFF2-40B4-BE49-F238E27FC236}">
                  <a16:creationId xmlns:a16="http://schemas.microsoft.com/office/drawing/2014/main" id="{21288501-DB50-47A6-DE94-944E0F26D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" y="3124"/>
              <a:ext cx="914" cy="239"/>
            </a:xfrm>
            <a:custGeom>
              <a:avLst/>
              <a:gdLst>
                <a:gd name="T0" fmla="*/ 0 w 914"/>
                <a:gd name="T1" fmla="*/ 0 h 239"/>
                <a:gd name="T2" fmla="*/ 494 w 914"/>
                <a:gd name="T3" fmla="*/ 230 h 239"/>
                <a:gd name="T4" fmla="*/ 914 w 914"/>
                <a:gd name="T5" fmla="*/ 54 h 2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39">
                  <a:moveTo>
                    <a:pt x="0" y="0"/>
                  </a:moveTo>
                  <a:cubicBezTo>
                    <a:pt x="171" y="110"/>
                    <a:pt x="342" y="221"/>
                    <a:pt x="494" y="230"/>
                  </a:cubicBezTo>
                  <a:cubicBezTo>
                    <a:pt x="646" y="239"/>
                    <a:pt x="780" y="146"/>
                    <a:pt x="914" y="5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1" name="Freeform 35">
              <a:extLst>
                <a:ext uri="{FF2B5EF4-FFF2-40B4-BE49-F238E27FC236}">
                  <a16:creationId xmlns:a16="http://schemas.microsoft.com/office/drawing/2014/main" id="{3D16EC76-EE74-8DF9-1AFC-294F44FFA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2636"/>
              <a:ext cx="294" cy="549"/>
            </a:xfrm>
            <a:custGeom>
              <a:avLst/>
              <a:gdLst>
                <a:gd name="T0" fmla="*/ 257 w 294"/>
                <a:gd name="T1" fmla="*/ 549 h 549"/>
                <a:gd name="T2" fmla="*/ 251 w 294"/>
                <a:gd name="T3" fmla="*/ 190 h 549"/>
                <a:gd name="T4" fmla="*/ 0 w 294"/>
                <a:gd name="T5" fmla="*/ 0 h 5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4" h="549">
                  <a:moveTo>
                    <a:pt x="257" y="549"/>
                  </a:moveTo>
                  <a:cubicBezTo>
                    <a:pt x="275" y="415"/>
                    <a:pt x="294" y="282"/>
                    <a:pt x="251" y="190"/>
                  </a:cubicBezTo>
                  <a:cubicBezTo>
                    <a:pt x="208" y="98"/>
                    <a:pt x="104" y="49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2" name="Freeform 36">
              <a:extLst>
                <a:ext uri="{FF2B5EF4-FFF2-40B4-BE49-F238E27FC236}">
                  <a16:creationId xmlns:a16="http://schemas.microsoft.com/office/drawing/2014/main" id="{6A5CB75E-3889-303F-6C91-266743BAA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" y="2636"/>
              <a:ext cx="664" cy="495"/>
            </a:xfrm>
            <a:custGeom>
              <a:avLst/>
              <a:gdLst>
                <a:gd name="T0" fmla="*/ 0 w 664"/>
                <a:gd name="T1" fmla="*/ 495 h 495"/>
                <a:gd name="T2" fmla="*/ 298 w 664"/>
                <a:gd name="T3" fmla="*/ 190 h 495"/>
                <a:gd name="T4" fmla="*/ 664 w 664"/>
                <a:gd name="T5" fmla="*/ 0 h 4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4" h="495">
                  <a:moveTo>
                    <a:pt x="0" y="495"/>
                  </a:moveTo>
                  <a:cubicBezTo>
                    <a:pt x="93" y="383"/>
                    <a:pt x="187" y="272"/>
                    <a:pt x="298" y="190"/>
                  </a:cubicBezTo>
                  <a:cubicBezTo>
                    <a:pt x="409" y="108"/>
                    <a:pt x="536" y="54"/>
                    <a:pt x="66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3" name="Freeform 37">
              <a:extLst>
                <a:ext uri="{FF2B5EF4-FFF2-40B4-BE49-F238E27FC236}">
                  <a16:creationId xmlns:a16="http://schemas.microsoft.com/office/drawing/2014/main" id="{835B5DD4-20DC-CCF7-A9FC-A1CE69DCA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1958"/>
              <a:ext cx="345" cy="692"/>
            </a:xfrm>
            <a:custGeom>
              <a:avLst/>
              <a:gdLst>
                <a:gd name="T0" fmla="*/ 0 w 345"/>
                <a:gd name="T1" fmla="*/ 692 h 692"/>
                <a:gd name="T2" fmla="*/ 299 w 345"/>
                <a:gd name="T3" fmla="*/ 448 h 692"/>
                <a:gd name="T4" fmla="*/ 278 w 345"/>
                <a:gd name="T5" fmla="*/ 0 h 6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5" h="692">
                  <a:moveTo>
                    <a:pt x="0" y="692"/>
                  </a:moveTo>
                  <a:cubicBezTo>
                    <a:pt x="126" y="627"/>
                    <a:pt x="253" y="563"/>
                    <a:pt x="299" y="448"/>
                  </a:cubicBezTo>
                  <a:cubicBezTo>
                    <a:pt x="345" y="333"/>
                    <a:pt x="311" y="166"/>
                    <a:pt x="278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4" name="Freeform 38">
              <a:extLst>
                <a:ext uri="{FF2B5EF4-FFF2-40B4-BE49-F238E27FC236}">
                  <a16:creationId xmlns:a16="http://schemas.microsoft.com/office/drawing/2014/main" id="{8257958E-9014-3CBB-7A84-95AEE2F2E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" y="1574"/>
              <a:ext cx="637" cy="378"/>
            </a:xfrm>
            <a:custGeom>
              <a:avLst/>
              <a:gdLst>
                <a:gd name="T0" fmla="*/ 637 w 637"/>
                <a:gd name="T1" fmla="*/ 378 h 378"/>
                <a:gd name="T2" fmla="*/ 400 w 637"/>
                <a:gd name="T3" fmla="*/ 46 h 378"/>
                <a:gd name="T4" fmla="*/ 0 w 637"/>
                <a:gd name="T5" fmla="*/ 100 h 37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7" h="378">
                  <a:moveTo>
                    <a:pt x="637" y="378"/>
                  </a:moveTo>
                  <a:cubicBezTo>
                    <a:pt x="571" y="235"/>
                    <a:pt x="506" y="92"/>
                    <a:pt x="400" y="46"/>
                  </a:cubicBezTo>
                  <a:cubicBezTo>
                    <a:pt x="294" y="0"/>
                    <a:pt x="147" y="50"/>
                    <a:pt x="0" y="10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5" name="Freeform 39">
              <a:extLst>
                <a:ext uri="{FF2B5EF4-FFF2-40B4-BE49-F238E27FC236}">
                  <a16:creationId xmlns:a16="http://schemas.microsoft.com/office/drawing/2014/main" id="{B48B5A7F-71F8-B8DA-8B06-9DD38BDB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1796"/>
              <a:ext cx="467" cy="616"/>
            </a:xfrm>
            <a:custGeom>
              <a:avLst/>
              <a:gdLst>
                <a:gd name="T0" fmla="*/ 0 w 467"/>
                <a:gd name="T1" fmla="*/ 0 h 616"/>
                <a:gd name="T2" fmla="*/ 393 w 467"/>
                <a:gd name="T3" fmla="*/ 237 h 616"/>
                <a:gd name="T4" fmla="*/ 447 w 467"/>
                <a:gd name="T5" fmla="*/ 616 h 6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7" h="616">
                  <a:moveTo>
                    <a:pt x="0" y="0"/>
                  </a:moveTo>
                  <a:cubicBezTo>
                    <a:pt x="159" y="67"/>
                    <a:pt x="319" y="134"/>
                    <a:pt x="393" y="237"/>
                  </a:cubicBezTo>
                  <a:cubicBezTo>
                    <a:pt x="467" y="340"/>
                    <a:pt x="457" y="478"/>
                    <a:pt x="447" y="61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6" name="Freeform 40">
              <a:extLst>
                <a:ext uri="{FF2B5EF4-FFF2-40B4-BE49-F238E27FC236}">
                  <a16:creationId xmlns:a16="http://schemas.microsoft.com/office/drawing/2014/main" id="{4D727570-EC75-8592-2F95-9319AE15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412"/>
              <a:ext cx="800" cy="224"/>
            </a:xfrm>
            <a:custGeom>
              <a:avLst/>
              <a:gdLst>
                <a:gd name="T0" fmla="*/ 0 w 800"/>
                <a:gd name="T1" fmla="*/ 0 h 224"/>
                <a:gd name="T2" fmla="*/ 285 w 800"/>
                <a:gd name="T3" fmla="*/ 177 h 224"/>
                <a:gd name="T4" fmla="*/ 800 w 800"/>
                <a:gd name="T5" fmla="*/ 224 h 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00" h="224">
                  <a:moveTo>
                    <a:pt x="0" y="0"/>
                  </a:moveTo>
                  <a:cubicBezTo>
                    <a:pt x="76" y="70"/>
                    <a:pt x="152" y="140"/>
                    <a:pt x="285" y="177"/>
                  </a:cubicBezTo>
                  <a:cubicBezTo>
                    <a:pt x="418" y="214"/>
                    <a:pt x="609" y="219"/>
                    <a:pt x="800" y="22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17" name="Freeform 41">
              <a:extLst>
                <a:ext uri="{FF2B5EF4-FFF2-40B4-BE49-F238E27FC236}">
                  <a16:creationId xmlns:a16="http://schemas.microsoft.com/office/drawing/2014/main" id="{0AAD48FA-2976-4EEC-4ACA-1F944E44C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660"/>
              <a:ext cx="485" cy="766"/>
            </a:xfrm>
            <a:custGeom>
              <a:avLst/>
              <a:gdLst>
                <a:gd name="T0" fmla="*/ 0 w 485"/>
                <a:gd name="T1" fmla="*/ 766 h 766"/>
                <a:gd name="T2" fmla="*/ 413 w 485"/>
                <a:gd name="T3" fmla="*/ 468 h 766"/>
                <a:gd name="T4" fmla="*/ 434 w 485"/>
                <a:gd name="T5" fmla="*/ 0 h 7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5" h="766">
                  <a:moveTo>
                    <a:pt x="0" y="766"/>
                  </a:moveTo>
                  <a:cubicBezTo>
                    <a:pt x="170" y="681"/>
                    <a:pt x="341" y="596"/>
                    <a:pt x="413" y="468"/>
                  </a:cubicBezTo>
                  <a:cubicBezTo>
                    <a:pt x="485" y="340"/>
                    <a:pt x="459" y="170"/>
                    <a:pt x="43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grpSp>
        <p:nvGrpSpPr>
          <p:cNvPr id="498717" name="Group 29">
            <a:extLst>
              <a:ext uri="{FF2B5EF4-FFF2-40B4-BE49-F238E27FC236}">
                <a16:creationId xmlns:a16="http://schemas.microsoft.com/office/drawing/2014/main" id="{A9F50EA7-9928-67D9-53E7-37E692647F6F}"/>
              </a:ext>
            </a:extLst>
          </p:cNvPr>
          <p:cNvGrpSpPr>
            <a:grpSpLocks/>
          </p:cNvGrpSpPr>
          <p:nvPr/>
        </p:nvGrpSpPr>
        <p:grpSpPr bwMode="auto">
          <a:xfrm>
            <a:off x="5529263" y="2657475"/>
            <a:ext cx="2581275" cy="2398713"/>
            <a:chOff x="3483" y="1674"/>
            <a:chExt cx="1626" cy="1511"/>
          </a:xfrm>
        </p:grpSpPr>
        <p:sp>
          <p:nvSpPr>
            <p:cNvPr id="63504" name="Freeform 26">
              <a:extLst>
                <a:ext uri="{FF2B5EF4-FFF2-40B4-BE49-F238E27FC236}">
                  <a16:creationId xmlns:a16="http://schemas.microsoft.com/office/drawing/2014/main" id="{B22CD33F-6C29-414C-9436-2FEA0F29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1782"/>
              <a:ext cx="528" cy="800"/>
            </a:xfrm>
            <a:custGeom>
              <a:avLst/>
              <a:gdLst>
                <a:gd name="T0" fmla="*/ 0 w 528"/>
                <a:gd name="T1" fmla="*/ 800 h 800"/>
                <a:gd name="T2" fmla="*/ 81 w 528"/>
                <a:gd name="T3" fmla="*/ 0 h 800"/>
                <a:gd name="T4" fmla="*/ 528 w 528"/>
                <a:gd name="T5" fmla="*/ 630 h 800"/>
                <a:gd name="T6" fmla="*/ 0 w 528"/>
                <a:gd name="T7" fmla="*/ 800 h 8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800">
                  <a:moveTo>
                    <a:pt x="0" y="800"/>
                  </a:moveTo>
                  <a:lnTo>
                    <a:pt x="81" y="0"/>
                  </a:lnTo>
                  <a:lnTo>
                    <a:pt x="528" y="630"/>
                  </a:lnTo>
                  <a:lnTo>
                    <a:pt x="0" y="800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05" name="Freeform 27">
              <a:extLst>
                <a:ext uri="{FF2B5EF4-FFF2-40B4-BE49-F238E27FC236}">
                  <a16:creationId xmlns:a16="http://schemas.microsoft.com/office/drawing/2014/main" id="{0ED73617-757E-02BC-C75B-1BFCC5754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2412"/>
              <a:ext cx="1349" cy="712"/>
            </a:xfrm>
            <a:custGeom>
              <a:avLst/>
              <a:gdLst>
                <a:gd name="T0" fmla="*/ 0 w 1349"/>
                <a:gd name="T1" fmla="*/ 170 h 712"/>
                <a:gd name="T2" fmla="*/ 678 w 1349"/>
                <a:gd name="T3" fmla="*/ 712 h 712"/>
                <a:gd name="T4" fmla="*/ 1349 w 1349"/>
                <a:gd name="T5" fmla="*/ 231 h 712"/>
                <a:gd name="T6" fmla="*/ 529 w 1349"/>
                <a:gd name="T7" fmla="*/ 0 h 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49" h="712">
                  <a:moveTo>
                    <a:pt x="0" y="170"/>
                  </a:moveTo>
                  <a:lnTo>
                    <a:pt x="678" y="712"/>
                  </a:lnTo>
                  <a:lnTo>
                    <a:pt x="1349" y="231"/>
                  </a:lnTo>
                  <a:lnTo>
                    <a:pt x="529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3506" name="Freeform 28">
              <a:extLst>
                <a:ext uri="{FF2B5EF4-FFF2-40B4-BE49-F238E27FC236}">
                  <a16:creationId xmlns:a16="http://schemas.microsoft.com/office/drawing/2014/main" id="{E98AF975-9265-D513-3443-38EE4C7D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1674"/>
              <a:ext cx="1097" cy="1511"/>
            </a:xfrm>
            <a:custGeom>
              <a:avLst/>
              <a:gdLst>
                <a:gd name="T0" fmla="*/ 0 w 1097"/>
                <a:gd name="T1" fmla="*/ 738 h 1511"/>
                <a:gd name="T2" fmla="*/ 454 w 1097"/>
                <a:gd name="T3" fmla="*/ 0 h 1511"/>
                <a:gd name="T4" fmla="*/ 1097 w 1097"/>
                <a:gd name="T5" fmla="*/ 278 h 1511"/>
                <a:gd name="T6" fmla="*/ 813 w 1097"/>
                <a:gd name="T7" fmla="*/ 962 h 1511"/>
                <a:gd name="T8" fmla="*/ 1070 w 1097"/>
                <a:gd name="T9" fmla="*/ 1511 h 1511"/>
                <a:gd name="T10" fmla="*/ 149 w 1097"/>
                <a:gd name="T11" fmla="*/ 1450 h 15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" h="1511">
                  <a:moveTo>
                    <a:pt x="0" y="738"/>
                  </a:moveTo>
                  <a:lnTo>
                    <a:pt x="454" y="0"/>
                  </a:lnTo>
                  <a:lnTo>
                    <a:pt x="1097" y="278"/>
                  </a:lnTo>
                  <a:lnTo>
                    <a:pt x="813" y="962"/>
                  </a:lnTo>
                  <a:lnTo>
                    <a:pt x="1070" y="1511"/>
                  </a:lnTo>
                  <a:lnTo>
                    <a:pt x="149" y="145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sp>
        <p:nvSpPr>
          <p:cNvPr id="498702" name="Rectangle 14">
            <a:extLst>
              <a:ext uri="{FF2B5EF4-FFF2-40B4-BE49-F238E27FC236}">
                <a16:creationId xmlns:a16="http://schemas.microsoft.com/office/drawing/2014/main" id="{6DEFBAC2-88AC-2DEE-93CB-AF9B888A7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Straightline drawings</a:t>
            </a:r>
            <a:endParaRPr lang="nl-NL"/>
          </a:p>
        </p:txBody>
      </p:sp>
      <p:sp>
        <p:nvSpPr>
          <p:cNvPr id="498703" name="Rectangle 15">
            <a:extLst>
              <a:ext uri="{FF2B5EF4-FFF2-40B4-BE49-F238E27FC236}">
                <a16:creationId xmlns:a16="http://schemas.microsoft.com/office/drawing/2014/main" id="{9377D0AE-1AA4-B19A-F5A1-EADE94ABF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Vertices</a:t>
            </a:r>
            <a:r>
              <a:rPr lang="en-US" altLang="en-US"/>
              <a:t>	points in the plane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Edges</a:t>
            </a:r>
            <a:r>
              <a:rPr lang="en-US" altLang="en-US"/>
              <a:t> 	straight lines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 sz="1200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Theorem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Every planar graph has a </a:t>
            </a:r>
            <a:br>
              <a:rPr lang="en-US" altLang="en-US"/>
            </a:br>
            <a:r>
              <a:rPr lang="en-US" altLang="en-US"/>
              <a:t>plane embedding where </a:t>
            </a:r>
            <a:br>
              <a:rPr lang="en-US" altLang="en-US"/>
            </a:br>
            <a:r>
              <a:rPr lang="en-US" altLang="en-US"/>
              <a:t>each edge is a straight line.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200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2"/>
                </a:solidFill>
              </a:rPr>
              <a:t>[Wagner 1936, Fáry 1948, Stein 1951]</a:t>
            </a:r>
          </a:p>
        </p:txBody>
      </p:sp>
      <p:grpSp>
        <p:nvGrpSpPr>
          <p:cNvPr id="63494" name="Group 16">
            <a:extLst>
              <a:ext uri="{FF2B5EF4-FFF2-40B4-BE49-F238E27FC236}">
                <a16:creationId xmlns:a16="http://schemas.microsoft.com/office/drawing/2014/main" id="{4CF8594F-EDCC-7A5B-1B5E-A46A84759BF5}"/>
              </a:ext>
            </a:extLst>
          </p:cNvPr>
          <p:cNvGrpSpPr>
            <a:grpSpLocks/>
          </p:cNvGrpSpPr>
          <p:nvPr/>
        </p:nvGrpSpPr>
        <p:grpSpPr bwMode="auto">
          <a:xfrm>
            <a:off x="5472113" y="2595563"/>
            <a:ext cx="2703512" cy="2520950"/>
            <a:chOff x="3447" y="1873"/>
            <a:chExt cx="1703" cy="1588"/>
          </a:xfrm>
        </p:grpSpPr>
        <p:sp>
          <p:nvSpPr>
            <p:cNvPr id="63496" name="Oval 17">
              <a:extLst>
                <a:ext uri="{FF2B5EF4-FFF2-40B4-BE49-F238E27FC236}">
                  <a16:creationId xmlns:a16="http://schemas.microsoft.com/office/drawing/2014/main" id="{EDD7BC96-7826-4891-BBA7-1A09522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1873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18">
              <a:extLst>
                <a:ext uri="{FF2B5EF4-FFF2-40B4-BE49-F238E27FC236}">
                  <a16:creationId xmlns:a16="http://schemas.microsoft.com/office/drawing/2014/main" id="{AE7B8F80-EDC9-AAEC-A391-B2E6F3CEC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" y="1988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19">
              <a:extLst>
                <a:ext uri="{FF2B5EF4-FFF2-40B4-BE49-F238E27FC236}">
                  <a16:creationId xmlns:a16="http://schemas.microsoft.com/office/drawing/2014/main" id="{077EC6E1-B3E0-13B4-A8E5-2E16D137D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" y="2767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20">
              <a:extLst>
                <a:ext uri="{FF2B5EF4-FFF2-40B4-BE49-F238E27FC236}">
                  <a16:creationId xmlns:a16="http://schemas.microsoft.com/office/drawing/2014/main" id="{D3F68570-C3BB-39F1-A138-2B4A041A5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" y="3316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21">
              <a:extLst>
                <a:ext uri="{FF2B5EF4-FFF2-40B4-BE49-F238E27FC236}">
                  <a16:creationId xmlns:a16="http://schemas.microsoft.com/office/drawing/2014/main" id="{F98B4A8A-9325-75EC-1ED3-7A1423AF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605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22">
              <a:extLst>
                <a:ext uri="{FF2B5EF4-FFF2-40B4-BE49-F238E27FC236}">
                  <a16:creationId xmlns:a16="http://schemas.microsoft.com/office/drawing/2014/main" id="{03365D3A-6099-091B-5F5B-F9F00BD00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835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23">
              <a:extLst>
                <a:ext uri="{FF2B5EF4-FFF2-40B4-BE49-F238E27FC236}">
                  <a16:creationId xmlns:a16="http://schemas.microsoft.com/office/drawing/2014/main" id="{0AD3FD98-BA6C-DF07-CB3C-689D2056C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3371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Oval 24">
              <a:extLst>
                <a:ext uri="{FF2B5EF4-FFF2-40B4-BE49-F238E27FC236}">
                  <a16:creationId xmlns:a16="http://schemas.microsoft.com/office/drawing/2014/main" id="{B369EFF2-AE89-EF07-D9E9-DBA3E527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2144"/>
              <a:ext cx="90" cy="9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3495" name="Slide Number Placeholder 2">
            <a:extLst>
              <a:ext uri="{FF2B5EF4-FFF2-40B4-BE49-F238E27FC236}">
                <a16:creationId xmlns:a16="http://schemas.microsoft.com/office/drawing/2014/main" id="{D8DF3C7E-C45B-D2EC-7160-2B07155E49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CC0A16-8FE7-4B67-9090-DE3DBBB7276F}" type="slidenum">
              <a:rPr lang="en-US" altLang="en-US" smtClean="0">
                <a:solidFill>
                  <a:srgbClr val="FFFFFF"/>
                </a:solidFill>
              </a:rPr>
              <a:pPr/>
              <a:t>36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98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>
            <a:extLst>
              <a:ext uri="{FF2B5EF4-FFF2-40B4-BE49-F238E27FC236}">
                <a16:creationId xmlns:a16="http://schemas.microsoft.com/office/drawing/2014/main" id="{BA4DF8DA-3E65-6D95-D5FB-69E899855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Grid Layout</a:t>
            </a:r>
            <a:endParaRPr lang="nl-NL" dirty="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7C952D2-8B9C-165B-A3ED-E10C6C600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Vertices</a:t>
            </a:r>
            <a:r>
              <a:rPr lang="en-US" altLang="en-US"/>
              <a:t>	points in the plane on a grid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Edges</a:t>
            </a:r>
            <a:r>
              <a:rPr lang="en-US" altLang="en-US"/>
              <a:t> 	polylines, all vertices on the grid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 sz="1200"/>
          </a:p>
        </p:txBody>
      </p:sp>
      <p:grpSp>
        <p:nvGrpSpPr>
          <p:cNvPr id="505943" name="Group 87">
            <a:extLst>
              <a:ext uri="{FF2B5EF4-FFF2-40B4-BE49-F238E27FC236}">
                <a16:creationId xmlns:a16="http://schemas.microsoft.com/office/drawing/2014/main" id="{1420DF5C-E8B4-4578-C857-0127D7304B5B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2878138"/>
            <a:ext cx="2590800" cy="2590800"/>
            <a:chOff x="3216" y="1820"/>
            <a:chExt cx="1632" cy="1632"/>
          </a:xfrm>
        </p:grpSpPr>
        <p:sp>
          <p:nvSpPr>
            <p:cNvPr id="65542" name="Oval 48">
              <a:extLst>
                <a:ext uri="{FF2B5EF4-FFF2-40B4-BE49-F238E27FC236}">
                  <a16:creationId xmlns:a16="http://schemas.microsoft.com/office/drawing/2014/main" id="{5B29D6D6-BB78-6226-2696-A05721C4C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8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3" name="Oval 49">
              <a:extLst>
                <a:ext uri="{FF2B5EF4-FFF2-40B4-BE49-F238E27FC236}">
                  <a16:creationId xmlns:a16="http://schemas.microsoft.com/office/drawing/2014/main" id="{1DF698DC-1676-5755-A24B-BD4245EEE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8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4" name="Oval 50">
              <a:extLst>
                <a:ext uri="{FF2B5EF4-FFF2-40B4-BE49-F238E27FC236}">
                  <a16:creationId xmlns:a16="http://schemas.microsoft.com/office/drawing/2014/main" id="{1856C944-E433-DF52-12C9-F5DEC68A2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8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5" name="Oval 51">
              <a:extLst>
                <a:ext uri="{FF2B5EF4-FFF2-40B4-BE49-F238E27FC236}">
                  <a16:creationId xmlns:a16="http://schemas.microsoft.com/office/drawing/2014/main" id="{3F13FA0E-0691-34AB-9998-46981CE32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204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6" name="Oval 52">
              <a:extLst>
                <a:ext uri="{FF2B5EF4-FFF2-40B4-BE49-F238E27FC236}">
                  <a16:creationId xmlns:a16="http://schemas.microsoft.com/office/drawing/2014/main" id="{9E1655F5-6E2E-0B16-D729-F9EF474DD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204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7" name="Oval 53">
              <a:extLst>
                <a:ext uri="{FF2B5EF4-FFF2-40B4-BE49-F238E27FC236}">
                  <a16:creationId xmlns:a16="http://schemas.microsoft.com/office/drawing/2014/main" id="{A147D174-7D04-B01C-87F6-377FE890A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204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8" name="Oval 54">
              <a:extLst>
                <a:ext uri="{FF2B5EF4-FFF2-40B4-BE49-F238E27FC236}">
                  <a16:creationId xmlns:a16="http://schemas.microsoft.com/office/drawing/2014/main" id="{7DBF7DAA-6FF8-C153-F43A-EF2F2978D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4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9" name="Oval 55">
              <a:extLst>
                <a:ext uri="{FF2B5EF4-FFF2-40B4-BE49-F238E27FC236}">
                  <a16:creationId xmlns:a16="http://schemas.microsoft.com/office/drawing/2014/main" id="{F39B9905-8843-3C05-BA8D-552D1F024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8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0" name="Oval 56">
              <a:extLst>
                <a:ext uri="{FF2B5EF4-FFF2-40B4-BE49-F238E27FC236}">
                  <a16:creationId xmlns:a16="http://schemas.microsoft.com/office/drawing/2014/main" id="{8613E3E5-3E0A-A4FD-241B-CBC1ABE78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58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1" name="Oval 57">
              <a:extLst>
                <a:ext uri="{FF2B5EF4-FFF2-40B4-BE49-F238E27FC236}">
                  <a16:creationId xmlns:a16="http://schemas.microsoft.com/office/drawing/2014/main" id="{48B28B06-A89D-6583-B542-26868F527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58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2" name="Oval 58">
              <a:extLst>
                <a:ext uri="{FF2B5EF4-FFF2-40B4-BE49-F238E27FC236}">
                  <a16:creationId xmlns:a16="http://schemas.microsoft.com/office/drawing/2014/main" id="{2EAD7859-6717-F9B7-5283-4EFFD533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58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3" name="Oval 59">
              <a:extLst>
                <a:ext uri="{FF2B5EF4-FFF2-40B4-BE49-F238E27FC236}">
                  <a16:creationId xmlns:a16="http://schemas.microsoft.com/office/drawing/2014/main" id="{17794AFB-F2B2-D735-88E0-190428A26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3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4" name="Oval 60">
              <a:extLst>
                <a:ext uri="{FF2B5EF4-FFF2-40B4-BE49-F238E27FC236}">
                  <a16:creationId xmlns:a16="http://schemas.microsoft.com/office/drawing/2014/main" id="{663A4C6F-1390-E39A-0C2A-B46E78277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5" name="Oval 61">
              <a:extLst>
                <a:ext uri="{FF2B5EF4-FFF2-40B4-BE49-F238E27FC236}">
                  <a16:creationId xmlns:a16="http://schemas.microsoft.com/office/drawing/2014/main" id="{25069152-D16E-F301-C1E0-7658C01FF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3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6" name="Oval 62">
              <a:extLst>
                <a:ext uri="{FF2B5EF4-FFF2-40B4-BE49-F238E27FC236}">
                  <a16:creationId xmlns:a16="http://schemas.microsoft.com/office/drawing/2014/main" id="{28B0B5B6-8732-15D3-262E-5FE5854B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33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7" name="Oval 68">
              <a:extLst>
                <a:ext uri="{FF2B5EF4-FFF2-40B4-BE49-F238E27FC236}">
                  <a16:creationId xmlns:a16="http://schemas.microsoft.com/office/drawing/2014/main" id="{32C30801-4144-5DCC-EF70-E33E99F78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8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8" name="Oval 69">
              <a:extLst>
                <a:ext uri="{FF2B5EF4-FFF2-40B4-BE49-F238E27FC236}">
                  <a16:creationId xmlns:a16="http://schemas.microsoft.com/office/drawing/2014/main" id="{49384FB7-0360-E0AF-6925-134E8E294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204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9" name="Oval 71">
              <a:extLst>
                <a:ext uri="{FF2B5EF4-FFF2-40B4-BE49-F238E27FC236}">
                  <a16:creationId xmlns:a16="http://schemas.microsoft.com/office/drawing/2014/main" id="{F09CC579-8B0F-67FF-3AA2-4C330CF3C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8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0" name="Oval 78">
              <a:extLst>
                <a:ext uri="{FF2B5EF4-FFF2-40B4-BE49-F238E27FC236}">
                  <a16:creationId xmlns:a16="http://schemas.microsoft.com/office/drawing/2014/main" id="{F7D609F2-21F4-0EFB-1B20-6A488D32D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58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1" name="Oval 79">
              <a:extLst>
                <a:ext uri="{FF2B5EF4-FFF2-40B4-BE49-F238E27FC236}">
                  <a16:creationId xmlns:a16="http://schemas.microsoft.com/office/drawing/2014/main" id="{31B0F148-1A58-CDF6-4322-0148C95D2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97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2" name="Oval 80">
              <a:extLst>
                <a:ext uri="{FF2B5EF4-FFF2-40B4-BE49-F238E27FC236}">
                  <a16:creationId xmlns:a16="http://schemas.microsoft.com/office/drawing/2014/main" id="{C56E551D-38F9-B07F-40E3-1604DD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97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3" name="Oval 81">
              <a:extLst>
                <a:ext uri="{FF2B5EF4-FFF2-40B4-BE49-F238E27FC236}">
                  <a16:creationId xmlns:a16="http://schemas.microsoft.com/office/drawing/2014/main" id="{EEFF3677-A19B-2204-663E-104973495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97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4" name="Oval 82">
              <a:extLst>
                <a:ext uri="{FF2B5EF4-FFF2-40B4-BE49-F238E27FC236}">
                  <a16:creationId xmlns:a16="http://schemas.microsoft.com/office/drawing/2014/main" id="{992F9A31-E262-4E27-2FDA-46BD9B5C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97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5" name="Oval 83">
              <a:extLst>
                <a:ext uri="{FF2B5EF4-FFF2-40B4-BE49-F238E27FC236}">
                  <a16:creationId xmlns:a16="http://schemas.microsoft.com/office/drawing/2014/main" id="{49062571-B534-2574-F6F7-9E503294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97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66" name="Oval 86">
              <a:extLst>
                <a:ext uri="{FF2B5EF4-FFF2-40B4-BE49-F238E27FC236}">
                  <a16:creationId xmlns:a16="http://schemas.microsoft.com/office/drawing/2014/main" id="{08573B34-4403-1474-C951-E08A2DA40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3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5541" name="Slide Number Placeholder 2">
            <a:extLst>
              <a:ext uri="{FF2B5EF4-FFF2-40B4-BE49-F238E27FC236}">
                <a16:creationId xmlns:a16="http://schemas.microsoft.com/office/drawing/2014/main" id="{F0186721-C2D4-81DD-18AB-9274EB4ACF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562F8A-004B-4FC2-A2A4-70747CB5FDF3}" type="slidenum">
              <a:rPr lang="en-US" altLang="en-US" smtClean="0">
                <a:solidFill>
                  <a:srgbClr val="FFFFFF"/>
                </a:solidFill>
              </a:rPr>
              <a:pPr/>
              <a:t>37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>
            <a:extLst>
              <a:ext uri="{FF2B5EF4-FFF2-40B4-BE49-F238E27FC236}">
                <a16:creationId xmlns:a16="http://schemas.microsoft.com/office/drawing/2014/main" id="{A55791DB-B800-E494-084C-DEC4E042C6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Grid Layout</a:t>
            </a:r>
            <a:endParaRPr lang="nl-NL" dirty="0"/>
          </a:p>
        </p:txBody>
      </p:sp>
      <p:sp>
        <p:nvSpPr>
          <p:cNvPr id="507907" name="Rectangle 3">
            <a:extLst>
              <a:ext uri="{FF2B5EF4-FFF2-40B4-BE49-F238E27FC236}">
                <a16:creationId xmlns:a16="http://schemas.microsoft.com/office/drawing/2014/main" id="{E0086CFB-0623-4154-DE4B-B57B96964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Vertices</a:t>
            </a:r>
            <a:r>
              <a:rPr lang="en-US" altLang="en-US"/>
              <a:t>	points in the plane on a grid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Edges</a:t>
            </a:r>
            <a:r>
              <a:rPr lang="en-US" altLang="en-US"/>
              <a:t> 	polylines, all vertices on the grid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accent1"/>
                </a:solidFill>
              </a:rPr>
              <a:t>Objective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minimize grid size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200"/>
          </a:p>
        </p:txBody>
      </p:sp>
      <p:sp>
        <p:nvSpPr>
          <p:cNvPr id="67588" name="Oval 5">
            <a:extLst>
              <a:ext uri="{FF2B5EF4-FFF2-40B4-BE49-F238E27FC236}">
                <a16:creationId xmlns:a16="http://schemas.microsoft.com/office/drawing/2014/main" id="{D757A906-09DF-3B19-F8E3-688E9F59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8781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89" name="Oval 6">
            <a:extLst>
              <a:ext uri="{FF2B5EF4-FFF2-40B4-BE49-F238E27FC236}">
                <a16:creationId xmlns:a16="http://schemas.microsoft.com/office/drawing/2014/main" id="{C508940C-4429-02DE-1793-62D2EB339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28781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0" name="Oval 8">
            <a:extLst>
              <a:ext uri="{FF2B5EF4-FFF2-40B4-BE49-F238E27FC236}">
                <a16:creationId xmlns:a16="http://schemas.microsoft.com/office/drawing/2014/main" id="{13978DA1-A863-7D9A-7512-C94C44B3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34877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1" name="Oval 9">
            <a:extLst>
              <a:ext uri="{FF2B5EF4-FFF2-40B4-BE49-F238E27FC236}">
                <a16:creationId xmlns:a16="http://schemas.microsoft.com/office/drawing/2014/main" id="{E4EC686A-1A3B-1DEF-BBD0-14D3F875A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877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2" name="Oval 11">
            <a:extLst>
              <a:ext uri="{FF2B5EF4-FFF2-40B4-BE49-F238E27FC236}">
                <a16:creationId xmlns:a16="http://schemas.microsoft.com/office/drawing/2014/main" id="{5DF6192F-CD16-B0AA-4845-574E0B73A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775" y="34877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3" name="Oval 12">
            <a:extLst>
              <a:ext uri="{FF2B5EF4-FFF2-40B4-BE49-F238E27FC236}">
                <a16:creationId xmlns:a16="http://schemas.microsoft.com/office/drawing/2014/main" id="{564AABDE-F90E-E64C-996F-935820B0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40973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4" name="Oval 14">
            <a:extLst>
              <a:ext uri="{FF2B5EF4-FFF2-40B4-BE49-F238E27FC236}">
                <a16:creationId xmlns:a16="http://schemas.microsoft.com/office/drawing/2014/main" id="{AD28F7CD-3B44-9AF8-C781-491F1018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40973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5" name="Oval 15">
            <a:extLst>
              <a:ext uri="{FF2B5EF4-FFF2-40B4-BE49-F238E27FC236}">
                <a16:creationId xmlns:a16="http://schemas.microsoft.com/office/drawing/2014/main" id="{5A4621D4-C1A1-629F-078E-C89DEE432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775" y="40973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6" name="Oval 16">
            <a:extLst>
              <a:ext uri="{FF2B5EF4-FFF2-40B4-BE49-F238E27FC236}">
                <a16:creationId xmlns:a16="http://schemas.microsoft.com/office/drawing/2014/main" id="{D3C1EF93-C3FD-4E7C-7710-25E3799B4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53165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7" name="Oval 17">
            <a:extLst>
              <a:ext uri="{FF2B5EF4-FFF2-40B4-BE49-F238E27FC236}">
                <a16:creationId xmlns:a16="http://schemas.microsoft.com/office/drawing/2014/main" id="{5B3B5D7D-B0F8-8CBB-7BAD-8BE47A40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53165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8" name="Oval 18">
            <a:extLst>
              <a:ext uri="{FF2B5EF4-FFF2-40B4-BE49-F238E27FC236}">
                <a16:creationId xmlns:a16="http://schemas.microsoft.com/office/drawing/2014/main" id="{4C603280-3C3C-6B45-47E3-14BB207A7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53165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9" name="Oval 19">
            <a:extLst>
              <a:ext uri="{FF2B5EF4-FFF2-40B4-BE49-F238E27FC236}">
                <a16:creationId xmlns:a16="http://schemas.microsoft.com/office/drawing/2014/main" id="{32E0728B-CF3A-0065-19DB-B3C7F22BA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775" y="53165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0" name="Oval 21">
            <a:extLst>
              <a:ext uri="{FF2B5EF4-FFF2-40B4-BE49-F238E27FC236}">
                <a16:creationId xmlns:a16="http://schemas.microsoft.com/office/drawing/2014/main" id="{9193F20E-4E1D-153A-5F9A-7672FD7FB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34877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1" name="Oval 23">
            <a:extLst>
              <a:ext uri="{FF2B5EF4-FFF2-40B4-BE49-F238E27FC236}">
                <a16:creationId xmlns:a16="http://schemas.microsoft.com/office/drawing/2014/main" id="{0CE395C7-A006-6D07-97AC-9831B8A0C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0973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2" name="Oval 20">
            <a:extLst>
              <a:ext uri="{FF2B5EF4-FFF2-40B4-BE49-F238E27FC236}">
                <a16:creationId xmlns:a16="http://schemas.microsoft.com/office/drawing/2014/main" id="{CDC69C9D-2A82-EC99-D882-BE7958F7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28781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3" name="Oval 25">
            <a:extLst>
              <a:ext uri="{FF2B5EF4-FFF2-40B4-BE49-F238E27FC236}">
                <a16:creationId xmlns:a16="http://schemas.microsoft.com/office/drawing/2014/main" id="{8A307011-D638-27F3-7818-D6A6979E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47069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4" name="Oval 28">
            <a:extLst>
              <a:ext uri="{FF2B5EF4-FFF2-40B4-BE49-F238E27FC236}">
                <a16:creationId xmlns:a16="http://schemas.microsoft.com/office/drawing/2014/main" id="{CDD01C53-6229-D2B7-3E6E-427BC222B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775" y="470693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07943" name="Group 39">
            <a:extLst>
              <a:ext uri="{FF2B5EF4-FFF2-40B4-BE49-F238E27FC236}">
                <a16:creationId xmlns:a16="http://schemas.microsoft.com/office/drawing/2014/main" id="{02305798-8BC5-DC67-6B57-23EBCD3CD3D6}"/>
              </a:ext>
            </a:extLst>
          </p:cNvPr>
          <p:cNvGrpSpPr>
            <a:grpSpLocks/>
          </p:cNvGrpSpPr>
          <p:nvPr/>
        </p:nvGrpSpPr>
        <p:grpSpPr bwMode="auto">
          <a:xfrm>
            <a:off x="5218113" y="2925763"/>
            <a:ext cx="2462212" cy="2463800"/>
            <a:chOff x="3287" y="1843"/>
            <a:chExt cx="1551" cy="1552"/>
          </a:xfrm>
        </p:grpSpPr>
        <p:sp>
          <p:nvSpPr>
            <p:cNvPr id="67615" name="Freeform 31">
              <a:extLst>
                <a:ext uri="{FF2B5EF4-FFF2-40B4-BE49-F238E27FC236}">
                  <a16:creationId xmlns:a16="http://schemas.microsoft.com/office/drawing/2014/main" id="{05A126D3-B904-3490-CD39-A5BC85214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864"/>
              <a:ext cx="387" cy="765"/>
            </a:xfrm>
            <a:custGeom>
              <a:avLst/>
              <a:gdLst>
                <a:gd name="T0" fmla="*/ 0 w 387"/>
                <a:gd name="T1" fmla="*/ 0 h 765"/>
                <a:gd name="T2" fmla="*/ 387 w 387"/>
                <a:gd name="T3" fmla="*/ 379 h 765"/>
                <a:gd name="T4" fmla="*/ 387 w 387"/>
                <a:gd name="T5" fmla="*/ 765 h 7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7" h="765">
                  <a:moveTo>
                    <a:pt x="0" y="0"/>
                  </a:moveTo>
                  <a:lnTo>
                    <a:pt x="387" y="379"/>
                  </a:lnTo>
                  <a:lnTo>
                    <a:pt x="387" y="765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16" name="Freeform 32">
              <a:extLst>
                <a:ext uri="{FF2B5EF4-FFF2-40B4-BE49-F238E27FC236}">
                  <a16:creationId xmlns:a16="http://schemas.microsoft.com/office/drawing/2014/main" id="{EFF6425E-7695-BC7F-2179-6D594C3E3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" y="1857"/>
              <a:ext cx="1551" cy="779"/>
            </a:xfrm>
            <a:custGeom>
              <a:avLst/>
              <a:gdLst>
                <a:gd name="T0" fmla="*/ 393 w 1551"/>
                <a:gd name="T1" fmla="*/ 779 h 779"/>
                <a:gd name="T2" fmla="*/ 772 w 1551"/>
                <a:gd name="T3" fmla="*/ 386 h 779"/>
                <a:gd name="T4" fmla="*/ 1165 w 1551"/>
                <a:gd name="T5" fmla="*/ 386 h 779"/>
                <a:gd name="T6" fmla="*/ 1551 w 1551"/>
                <a:gd name="T7" fmla="*/ 0 h 779"/>
                <a:gd name="T8" fmla="*/ 0 w 1551"/>
                <a:gd name="T9" fmla="*/ 0 h 7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1" h="779">
                  <a:moveTo>
                    <a:pt x="393" y="779"/>
                  </a:moveTo>
                  <a:lnTo>
                    <a:pt x="772" y="386"/>
                  </a:lnTo>
                  <a:lnTo>
                    <a:pt x="1165" y="386"/>
                  </a:lnTo>
                  <a:lnTo>
                    <a:pt x="1551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17" name="Line 33">
              <a:extLst>
                <a:ext uri="{FF2B5EF4-FFF2-40B4-BE49-F238E27FC236}">
                  <a16:creationId xmlns:a16="http://schemas.microsoft.com/office/drawing/2014/main" id="{5182F30E-25B8-D9CD-FA2B-B4AF97A959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7" y="1857"/>
              <a:ext cx="772" cy="3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18" name="Freeform 34">
              <a:extLst>
                <a:ext uri="{FF2B5EF4-FFF2-40B4-BE49-F238E27FC236}">
                  <a16:creationId xmlns:a16="http://schemas.microsoft.com/office/drawing/2014/main" id="{05950D9D-8CB2-B61C-E51A-FFE54D9A7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" y="1843"/>
              <a:ext cx="1152" cy="786"/>
            </a:xfrm>
            <a:custGeom>
              <a:avLst/>
              <a:gdLst>
                <a:gd name="T0" fmla="*/ 0 w 1152"/>
                <a:gd name="T1" fmla="*/ 786 h 786"/>
                <a:gd name="T2" fmla="*/ 1152 w 1152"/>
                <a:gd name="T3" fmla="*/ 786 h 786"/>
                <a:gd name="T4" fmla="*/ 1152 w 1152"/>
                <a:gd name="T5" fmla="*/ 0 h 7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2" h="786">
                  <a:moveTo>
                    <a:pt x="0" y="786"/>
                  </a:moveTo>
                  <a:lnTo>
                    <a:pt x="1152" y="786"/>
                  </a:lnTo>
                  <a:lnTo>
                    <a:pt x="115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19" name="Freeform 35">
              <a:extLst>
                <a:ext uri="{FF2B5EF4-FFF2-40B4-BE49-F238E27FC236}">
                  <a16:creationId xmlns:a16="http://schemas.microsoft.com/office/drawing/2014/main" id="{325B402B-4377-F716-85B9-BF7B6A1E8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2629"/>
              <a:ext cx="387" cy="387"/>
            </a:xfrm>
            <a:custGeom>
              <a:avLst/>
              <a:gdLst>
                <a:gd name="T0" fmla="*/ 387 w 387"/>
                <a:gd name="T1" fmla="*/ 0 h 387"/>
                <a:gd name="T2" fmla="*/ 0 w 387"/>
                <a:gd name="T3" fmla="*/ 0 h 387"/>
                <a:gd name="T4" fmla="*/ 0 w 387"/>
                <a:gd name="T5" fmla="*/ 387 h 3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7" h="387">
                  <a:moveTo>
                    <a:pt x="387" y="0"/>
                  </a:moveTo>
                  <a:lnTo>
                    <a:pt x="0" y="0"/>
                  </a:lnTo>
                  <a:lnTo>
                    <a:pt x="0" y="387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20" name="Line 36">
              <a:extLst>
                <a:ext uri="{FF2B5EF4-FFF2-40B4-BE49-F238E27FC236}">
                  <a16:creationId xmlns:a16="http://schemas.microsoft.com/office/drawing/2014/main" id="{31CEE96F-25F7-186C-AB23-EFAE457C7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2622"/>
              <a:ext cx="772" cy="3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21" name="Freeform 37">
              <a:extLst>
                <a:ext uri="{FF2B5EF4-FFF2-40B4-BE49-F238E27FC236}">
                  <a16:creationId xmlns:a16="http://schemas.microsoft.com/office/drawing/2014/main" id="{E54DCC22-8891-FF19-904E-C9EF3E5E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2629"/>
              <a:ext cx="387" cy="766"/>
            </a:xfrm>
            <a:custGeom>
              <a:avLst/>
              <a:gdLst>
                <a:gd name="T0" fmla="*/ 0 w 387"/>
                <a:gd name="T1" fmla="*/ 380 h 766"/>
                <a:gd name="T2" fmla="*/ 387 w 387"/>
                <a:gd name="T3" fmla="*/ 766 h 766"/>
                <a:gd name="T4" fmla="*/ 387 w 387"/>
                <a:gd name="T5" fmla="*/ 0 h 7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7" h="766">
                  <a:moveTo>
                    <a:pt x="0" y="380"/>
                  </a:moveTo>
                  <a:lnTo>
                    <a:pt x="387" y="766"/>
                  </a:lnTo>
                  <a:lnTo>
                    <a:pt x="387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67622" name="Freeform 38">
              <a:extLst>
                <a:ext uri="{FF2B5EF4-FFF2-40B4-BE49-F238E27FC236}">
                  <a16:creationId xmlns:a16="http://schemas.microsoft.com/office/drawing/2014/main" id="{542524EE-6D14-4623-BF83-281BDE3FC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" y="3009"/>
              <a:ext cx="759" cy="379"/>
            </a:xfrm>
            <a:custGeom>
              <a:avLst/>
              <a:gdLst>
                <a:gd name="T0" fmla="*/ 0 w 759"/>
                <a:gd name="T1" fmla="*/ 379 h 379"/>
                <a:gd name="T2" fmla="*/ 380 w 759"/>
                <a:gd name="T3" fmla="*/ 0 h 379"/>
                <a:gd name="T4" fmla="*/ 759 w 759"/>
                <a:gd name="T5" fmla="*/ 0 h 3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9" h="379">
                  <a:moveTo>
                    <a:pt x="0" y="379"/>
                  </a:moveTo>
                  <a:lnTo>
                    <a:pt x="380" y="0"/>
                  </a:lnTo>
                  <a:lnTo>
                    <a:pt x="759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sp>
        <p:nvSpPr>
          <p:cNvPr id="67606" name="Oval 26">
            <a:extLst>
              <a:ext uri="{FF2B5EF4-FFF2-40B4-BE49-F238E27FC236}">
                <a16:creationId xmlns:a16="http://schemas.microsoft.com/office/drawing/2014/main" id="{626C93BF-DB1F-EEB1-6AB6-15F682180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7069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7" name="Oval 27">
            <a:extLst>
              <a:ext uri="{FF2B5EF4-FFF2-40B4-BE49-F238E27FC236}">
                <a16:creationId xmlns:a16="http://schemas.microsoft.com/office/drawing/2014/main" id="{356C3154-3ABD-EADE-57C2-49923A9F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175" y="47069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8" name="Oval 7">
            <a:extLst>
              <a:ext uri="{FF2B5EF4-FFF2-40B4-BE49-F238E27FC236}">
                <a16:creationId xmlns:a16="http://schemas.microsoft.com/office/drawing/2014/main" id="{71AB1AFD-FA62-4BF2-D113-F4133F60D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775" y="28781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09" name="Oval 10">
            <a:extLst>
              <a:ext uri="{FF2B5EF4-FFF2-40B4-BE49-F238E27FC236}">
                <a16:creationId xmlns:a16="http://schemas.microsoft.com/office/drawing/2014/main" id="{F0433A4C-CD8E-CB6A-C6B8-54DF840D3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34877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10" name="Oval 22">
            <a:extLst>
              <a:ext uri="{FF2B5EF4-FFF2-40B4-BE49-F238E27FC236}">
                <a16:creationId xmlns:a16="http://schemas.microsoft.com/office/drawing/2014/main" id="{1064ED82-8884-7639-025C-59D0C468E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8781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11" name="Oval 24">
            <a:extLst>
              <a:ext uri="{FF2B5EF4-FFF2-40B4-BE49-F238E27FC236}">
                <a16:creationId xmlns:a16="http://schemas.microsoft.com/office/drawing/2014/main" id="{2A1BCC84-E4EB-BB1F-E1E8-E61DFDA56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47069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12" name="Oval 29">
            <a:extLst>
              <a:ext uri="{FF2B5EF4-FFF2-40B4-BE49-F238E27FC236}">
                <a16:creationId xmlns:a16="http://schemas.microsoft.com/office/drawing/2014/main" id="{DF85B03B-F4C4-DFA7-3F3F-5954326F1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53165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13" name="Oval 13">
            <a:extLst>
              <a:ext uri="{FF2B5EF4-FFF2-40B4-BE49-F238E27FC236}">
                <a16:creationId xmlns:a16="http://schemas.microsoft.com/office/drawing/2014/main" id="{88A6193D-C378-C1E3-0F2E-8F397FAD2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40973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614" name="Slide Number Placeholder 2">
            <a:extLst>
              <a:ext uri="{FF2B5EF4-FFF2-40B4-BE49-F238E27FC236}">
                <a16:creationId xmlns:a16="http://schemas.microsoft.com/office/drawing/2014/main" id="{A4C9EAF0-EAAA-27B1-83B5-EC1EDA5A98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223CEC-3A88-441D-A0D9-37C611089EC1}" type="slidenum">
              <a:rPr lang="en-US" altLang="en-US" smtClean="0">
                <a:solidFill>
                  <a:srgbClr val="FFFFFF"/>
                </a:solidFill>
              </a:rPr>
              <a:pPr/>
              <a:t>38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7DB2-E48B-3D00-0364-EC80DB1E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048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Geography-based Layout</a:t>
            </a:r>
          </a:p>
        </p:txBody>
      </p:sp>
      <p:sp>
        <p:nvSpPr>
          <p:cNvPr id="69635" name="Slide Number Placeholder 2">
            <a:extLst>
              <a:ext uri="{FF2B5EF4-FFF2-40B4-BE49-F238E27FC236}">
                <a16:creationId xmlns:a16="http://schemas.microsoft.com/office/drawing/2014/main" id="{B5D28610-7CE2-39C7-191D-71E70025E0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F7A784-9BC3-46E3-A141-40D61292B1D0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69636" name="Picture 2">
            <a:extLst>
              <a:ext uri="{FF2B5EF4-FFF2-40B4-BE49-F238E27FC236}">
                <a16:creationId xmlns:a16="http://schemas.microsoft.com/office/drawing/2014/main" id="{C18F0EBE-43C7-81C4-B7B3-9CB66D7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00138"/>
            <a:ext cx="7186613" cy="564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BBF3-8DFD-BE13-A6F5-2E4CBA20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What is Visualization?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98DB910E-14C5-F3EE-9BFD-5CEEE618D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000" dirty="0">
                <a:solidFill>
                  <a:schemeClr val="tx1"/>
                </a:solidFill>
              </a:rPr>
              <a:t>The purpose of visualization is to convey information to</a:t>
            </a:r>
          </a:p>
          <a:p>
            <a:pPr eaLnBrk="1" hangingPunct="1"/>
            <a:r>
              <a:rPr lang="en-US" altLang="en-US" sz="2000" dirty="0">
                <a:solidFill>
                  <a:schemeClr val="tx1"/>
                </a:solidFill>
              </a:rPr>
              <a:t>people through graphical representations of data.</a:t>
            </a:r>
          </a:p>
          <a:p>
            <a:pPr eaLnBrk="1" hangingPunct="1"/>
            <a:r>
              <a:rPr lang="en-US" altLang="en-US" sz="2000" dirty="0">
                <a:solidFill>
                  <a:schemeClr val="tx1"/>
                </a:solidFill>
              </a:rPr>
              <a:t>Visualization has previously been defined as the “</a:t>
            </a:r>
            <a:r>
              <a:rPr lang="en-US" altLang="en-US" sz="2000" i="1" dirty="0">
                <a:solidFill>
                  <a:schemeClr val="tx1"/>
                </a:solidFill>
              </a:rPr>
              <a:t>Formation of visual images; the act or process of interpreting in visual terms or of putting into visual form</a:t>
            </a:r>
            <a:r>
              <a:rPr lang="en-US" altLang="en-US" sz="2000" dirty="0">
                <a:solidFill>
                  <a:schemeClr val="tx1"/>
                </a:solidFill>
              </a:rPr>
              <a:t>" </a:t>
            </a:r>
          </a:p>
          <a:p>
            <a:pPr eaLnBrk="1" hangingPunct="1"/>
            <a:r>
              <a:rPr lang="en-US" altLang="en-US" sz="2000" dirty="0">
                <a:solidFill>
                  <a:schemeClr val="tx1"/>
                </a:solidFill>
              </a:rPr>
              <a:t>More recently a new definition has been added: "</a:t>
            </a:r>
            <a:r>
              <a:rPr lang="en-US" altLang="en-US" sz="2000" i="1" dirty="0">
                <a:solidFill>
                  <a:schemeClr val="tx1"/>
                </a:solidFill>
              </a:rPr>
              <a:t>A tool or method for interpreting image data fed into a computer and for generating images from complex multi-dimensional data sets</a:t>
            </a:r>
            <a:r>
              <a:rPr lang="en-US" altLang="en-US" sz="2000" dirty="0">
                <a:solidFill>
                  <a:schemeClr val="tx1"/>
                </a:solidFill>
              </a:rPr>
              <a:t>" </a:t>
            </a:r>
          </a:p>
          <a:p>
            <a:pPr eaLnBrk="1" hangingPunct="1"/>
            <a:r>
              <a:rPr lang="en-US" altLang="en-US" sz="2000" dirty="0">
                <a:solidFill>
                  <a:schemeClr val="tx1"/>
                </a:solidFill>
              </a:rPr>
              <a:t>A cognitive process 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Form a mental image of something </a:t>
            </a:r>
          </a:p>
          <a:p>
            <a:pPr lvl="1" eaLnBrk="1" hangingPunct="1"/>
            <a:r>
              <a:rPr lang="en-US" altLang="en-US" sz="1800" dirty="0">
                <a:solidFill>
                  <a:schemeClr val="tx1"/>
                </a:solidFill>
              </a:rPr>
              <a:t>Internalize an understanding </a:t>
            </a:r>
          </a:p>
          <a:p>
            <a:pPr eaLnBrk="1" hangingPunct="1"/>
            <a:r>
              <a:rPr lang="en-US" altLang="en-US" sz="2000" dirty="0">
                <a:solidFill>
                  <a:schemeClr val="tx1"/>
                </a:solidFill>
                <a:latin typeface="Tahoma" panose="020B0604030504040204" pitchFamily="34" charset="0"/>
              </a:rPr>
              <a:t>The use of computer-supported, interactive visual representations of data to amplify cognition  - </a:t>
            </a:r>
            <a:r>
              <a:rPr lang="en-IN" altLang="en-US" sz="2000" dirty="0">
                <a:solidFill>
                  <a:schemeClr val="tx1"/>
                </a:solidFill>
              </a:rPr>
              <a:t>Card, Mackinlay </a:t>
            </a:r>
            <a:r>
              <a:rPr lang="en-IN" altLang="en-US" sz="2000" dirty="0" err="1">
                <a:solidFill>
                  <a:schemeClr val="tx1"/>
                </a:solidFill>
              </a:rPr>
              <a:t>Shneiderman</a:t>
            </a:r>
            <a:r>
              <a:rPr lang="en-IN" altLang="en-US" sz="2000" dirty="0">
                <a:solidFill>
                  <a:schemeClr val="tx1"/>
                </a:solidFill>
              </a:rPr>
              <a:t> </a:t>
            </a:r>
          </a:p>
          <a:p>
            <a:pPr eaLnBrk="1" hangingPunct="1"/>
            <a:endParaRPr lang="en-US" altLang="en-US" sz="2000" dirty="0">
              <a:latin typeface="Tahoma" panose="020B0604030504040204" pitchFamily="34" charset="0"/>
            </a:endParaRP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D20D32EE-4A75-382B-4501-1D6BB207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E01247-D329-43BB-A284-DF8CFC5CE00D}" type="slidenum">
              <a:rPr lang="en-US" altLang="en-US" smtClean="0">
                <a:solidFill>
                  <a:srgbClr val="FFFFFF"/>
                </a:solidFill>
              </a:rPr>
              <a:pPr/>
              <a:t>4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9A21-A6A8-4F8F-195E-6901BB92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Circular Layout</a:t>
            </a:r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1D0C1319-EDBF-A955-8A09-873594586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3657600"/>
          </a:xfrm>
        </p:spPr>
        <p:txBody>
          <a:bodyPr/>
          <a:lstStyle/>
          <a:p>
            <a:r>
              <a:rPr lang="en-US" altLang="en-US" b="1"/>
              <a:t>Circular layout</a:t>
            </a:r>
            <a:r>
              <a:rPr lang="en-US" altLang="en-US"/>
              <a:t> is a style of drawing that places the vertices of a graph on a circle, often evenly spaced so that they form the vertices of a regular polygon.</a:t>
            </a:r>
          </a:p>
          <a:p>
            <a:r>
              <a:rPr lang="en-US" altLang="en-US"/>
              <a:t>Draw edges to connect vertices </a:t>
            </a: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636AB61B-B2AF-77D8-A637-20C35A5DF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50757F-A76E-488E-BEF6-4E70784B02DD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0661" name="AutoShape 8" descr="Image result for circular layout of graphs">
            <a:extLst>
              <a:ext uri="{FF2B5EF4-FFF2-40B4-BE49-F238E27FC236}">
                <a16:creationId xmlns:a16="http://schemas.microsoft.com/office/drawing/2014/main" id="{F70B2D00-0DA5-4530-B6E8-25EA8BBA00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0662" name="AutoShape 10" descr="data:image/jpeg;base64,/9j/4AAQSkZJRgABAQAAAQABAAD/2wCEAAkGBxITEhUUExQWFhUWFRgaGBgYFxgcGhkfIR0cGBgYHR4fHyggHBwmHxkfJDIhJykrLi4uGh8zODMsNygvLi4BCgoKDg0OGxAQGywlHyU1LTM4MDcsNywsLjQvLCwsLCwtLiwsLDQsLC00LCwvLCwsLCw0LCwsLCwsLCwsLC0sLP/AABEIAMcA/QMBIgACEQEDEQH/xAAbAAACAwEBAQAAAAAAAAAAAAAABAMFBgIBB//EAEEQAAIBAgQDBgMGBAMHBQAAAAECEQMhAAQSMQVBURMiMmFxgQZCkRQjUmKhsXKCksEzQ+EVJFOiwtLwB2ODk9H/xAAaAQEAAwEBAQAAAAAAAAAAAAAAAQIDBAUG/8QAMREAAgECAwUHAwQDAAAAAAAAAAECAxEhMVEEEkFh8BMicZGhsdEFgeEyM0LBFFJi/9oADAMBAAIRAxEAPwD7jgwYMAGDBgwAYMGDABgwYMAGDBhLifFqOX0ds4TtHCJMnUxkhQAN7YEpXwQ7iDMZumhQO6qXbSgZgC7ROlZNzAJgdMZ5uKZuoEqkLk6VPMMKgrDU1amJC6AI0lpEDeeRjvZoVqFNgut6pWu1egKo7esjsbaVUagJNh9SCO9SU0szans1Sp+lGqHxfScKaFOrWU5z7LUKqV7Jh4nbVEoLXE/W2IMzxXPFW0rQpFc0QC5Zw+XUwXhQCtRjZVvJ+uK8UM7XkpRWksFS1UkPfxEKpnUZMlitjAA3LnCfh5WJFatUqOkSvgWIhWC7wQIuTEEchiN5vJGjoQgu/JX0WL9MPUiznEuIlM0aJy86lOXLK0IogutUzBY8oMXkFuTR4rmw1WqRTbLlUFLSrakb/MLsY1CYggRym0m/y/DqSRCi2xMsR6EzHthbL0oZqexF1kSGQ7Aj8vh6wF6xiKkJSg4xdm+OhgpRUk93Aq8qOIVCXSrTWkcudAqJL9tJhjpgGjHLxfvibLLxJXodrUyzL2LdsFSoCasDToM+He5A22vbjhFc5dzScRTYnQdwp1EETyUnaYufO1tmM2pAZDr0me6ZAEQ0nbwk2323xeCaik3d6lJNNtpWKbKcXziCimapU+2IPadjqKNcx2eq9hEzznlfDHDfi/LVRS1a6FSu7pTpV0NOoxUkGFPK2/mBvbE3F8ozLII7Qd9TyUqVI9hN+snDmXNPMU0qMitaQGAOk+FhfYi4xnSpzjKTlK6bwWnIvOUWkkrW9RwHHuMrmeB08oiHK1Wy9OnUqVXpAllrFgZDapYCTPdt6WI54b8T6GpJX1EV3ZadQLKggaiHYWQXETvPkYSrKNSNOzxvjbDDVkKneDldYeZrMGOKNVWAZWDA7EEEHluMd42KBgwYMAGDBgwAYMGDABgwYMAGDBgwAYMGDABgwYMAGDBjGcR4t9uHZ0SlTJVkq0ajjtFqmpOnRTmABAMtcXnYXXLRi5OyEvjn4izDVTlsiW7Wk1M1tKNqGvSaQBI0lSWE/TbVifgHw7VqI1R8wpeo5Z9VMvUo1DGtKbO0UwCLAJItBgDFll8kKKUaYPeZ6KkyT/hPqIBNyO6bm5uTcnFhxPKVEbt8uJqQA9PZayjl5VB8rexttjuvecn5HoKvHso0opJ496yu/G/DTwx1Kin8P0WqxnGq1qgko1SodDKbWRYQETBEbweYxpcrw+lTXRTpoi/hVQB9AMLUK1LNUgyk7+jow3BHI3uNiDzBx5RqOh0sQDynwMPI7r0i4FuoxpGMVijjq1asu7NvDhwX24Ez0HUyh1eR3PkZ39TcdTthXOOlSJhKqzpDix6rfdTHrYHFh28eJWHoNQ/S/wBQMBq027pKN5Eg/pixiQ5XQ/4lYbrre367YM3kA0FSwZfCdbe435/+dMRVuD07GnKMDI0syg+RAMfp9RIPFLtBZqlQx+WmSPMgKCR5rPoMAIZugjTqAmQe8SRBGk7knkwI3Gr0JsuHMrgrUAZ0i5AkqfC3kbEH8ythbiGVZwSKid9SslYBIuskGxEGDy88VwzTDRVFQnSsuFUa1Vo7WRBHdIDT/FEzgC4XKrrNMloCGO+1wxiN/l0x6EYr8nVWnUdGLd8awA7SGIlge8AJIO8RoPXDdCl2oJBYkmQzNECIU6V3kXhgNyMJ5mnpIUAGqrnQoELyqBgOSzK8yNcXkSB1xCiXEQFmIQfRWbmxJ2B5BjuJMPC6SgNTPgZaVUe6hKh9gVPvizyxDkMDI8ZP4j18rwB00MMV4ARsox2ZFpt6VEiP6qS/XAFXleH1skf91J+z5daxfJKq95ml1KO3eVefqeQJI0nCOOpWCBlNOoyAtTYg6W+ZJFiRiPO1ezIq+J1BRl5uu4b1FjPmw3jGePDq+Y+0fZ6wo1VanpqqitpJ77aVYhTa0N1354xq9rePZ2zxvpy5mkNzHevy8Td4MUnB/iFaxdXp1KDJWakBVXT2mkD7xPyNNiYnF3jRSTbSeRRprMMGDBixAYMGDABgwYMAGDBgwAYMGDABgwYoPijjhohUoilVrFkJotVC1DSJId1XcxB8rG9sCUm3ZCnxLnHqu2WU5jL6RTqJXQDRWOoj7ODMybTt5wN2sigXUWVUcprVQO6oUhiE8pC6uZO8CBiP4d4FTytOnRRdKozBE1FgiuGdlBa5liZJ3gcgBibPUVCMSRoUVJBmFl4UqRdfbpYYjmWvZbqOguvNIOVIVG92Yr9R/wBWLzGX4DUqIHqupYVHJk+IAEjfwnp8s6RYzi+ocQpuJDD3t7XwRNTB7uhVcWyb0XOZy4lv82nMCoo5+Tjkf9ZssjmqWZpB0MqfZlIsQRurC4I9cO4yfF6T5GqczRUtRYjt6Q+gqL+YfqO7+GKPu48DamlXW4/1cHryf9P7eF9pensZX9PeLr6iV3sMS/aFI74gHmbqfPVtHrGO8pmkqotSmwZGEqw2IwNQvKnSfLY+o/vY+eNDmaadmeDK0zcIn9Ix5UyNIi6L9BI98Q1AFkuukc2QkD1IF/3xwmdB/wAOp2nomr2lYA9zgQR5rJhBq0A6SDrUAOAPFIG9p28rYTqSVYBg2l3M7MEJOuSLXuAsC4B5YsK2YrR/hoJMQWlj5aRb/msL4r8llNmqK7PqZWbUu4J0kXi0dLlvPAHHD82YNEqfurCrBMIbow097YRMx3SZ5YOIBYYU6gY6BU1EgsCh1AgjYmYFj9LYjzFd6VVXWTp+6fu7Kb0yYMEqZ6c9pxJUr02KlVeA15AhybEkkhDcjYza0ADAEnDswaaOjoRI1KQQQFYSqmYIIMjpO2+FONZkDLrpksqUmHdaAUZSJMfm2HXHBkBdVLcaSFi4cagTFwNVrDqL7Yjq5ScuCNDTRICAatJKhu7+E2O4PPYWwBZVa6SHYmSJYEHwdNtzeOUawLkk0nw1xRqYquKcrUqTMgAE97SBcmx5CBzIFwwM1SXJQo1VWphT01WpzGxgwJA6SbzhHLqVpaUI7TM1alNW/wCGinQ7D8uld7H+wD65GtmlrVlZC8MKIYEU2ZQQNRF+z1QJEmzQdsXXw7xgVg1J3Q5qgEGZRNWlHYTaflMEi5thmjQ7BQqAtSUAAbsvpzYeW45TYCr4+hXTnaFQhKUvXSlTV2zKKCNHXUt49xbcZwowhJyirN58y8pykkm8jR4MK8NzyVqSVUnS6qwBEMNQDAMOTQbjDWNL3KBgwYMAGDBgwAYMGDABgwYMAQ5zNJSRqlRgiICzMxgADck4yOSpOzvmq60XdtQo18tJ/wB2Ks9IGbsSZJjUPKN7P4kzJqOmVpVctrbv1qNZdZfL3V4XYybXtv0xJl3ECBCgDSoFgtiqgdLMkfmAwFz2nngt2IZVJIdfCYULpbfSZJ3tbflhDiFQ1WXL0zMkAsNoTdvRTqP8Wjzx7xJ0gtOlhd6q2KgXH8TEkuFNvDO4B54PwfMUx2q6Q7jwGxVflU20k8zAUkzfFXjgaxW6t59ddcDUUKQVQqiAoAA6AWAxxUydNjJUavxCzfUXxXU+MOtq1Fl/MtwfTn++G6PF6DGBVWfwkw30MHFjIjPCgPA7p5TI/wC4/XHL5CoQRrYgiDLC/sUb98WQOPcAfOSanC8wFdqgyVZjpIK/dVDcgmLKd+XM8jO1GXBvFY//AC//AJUAxLxbh1PMUnpVRKOIPUdCOhBuPTGN+C+MVMtWPDc0e8lqDmwdd1X6XHuvIYwT7OW68nly5fB6co/5lJ1I/uRXe/6X+3iv5a56mwTLoDIoX6xTn66px7mKgtNIlvlus+xBkeuOK3FE1FEIZxvF49Y5+VvUY5WowkwwndiBq8rvCgeQnG55h5oqKdRZQTYAkvA6AQGPmZv6QAkKdYhpZVVtTiDpMhrEkyB8ux98TVOIqoOjSzRyJqE+TEbX5SfIY5NI6VLLUqaIuwCIBEHukgm15IJke2AFs2Kbrem+grGnxE/MswT2d7RadR8wWsvmzUokM2lkBBtBZl2Mmw1WaByIviYhwrKzU6QBkRLb3BBOkTqmBB2xV5AFqkAHTUU3qfipnQ0JEatOnxKPAcAe1a2X0laZBLK8aGAEqxKFjOn3N7c8K0F10KRaop7gFwBA0N3Rsx28he+rFvlaSU6almHdqsO8YHjKTB5gXkybdMJ5bPqtBVuStcqABuBUIgTAPdOwwBR5jMdnlKYDAxUYkTfuu+gXmBI5be84m+EqNRvvQAQidkgZXIjxOwIECWJufMYpuN50mnSpAR4qh70z2h1LPIQIwwa5qquXoSKKAB3aTJuSQNlkybQYBJIAMAX2a+KWoyn3bdAjayPI3AA9TOEDxes76205cHdkSqxb1CmCfW9um7nDuB06QFiHiSTEpsBO33hkALYCZMxe1y+VQGAUIWJXUPXSp9Lm0GYGkSMAVfw/milYBdTrU8iJv44Pv+uNkMZ/4oyaVqIYCt2mXYVkSi2io5SSKX5kbwkbHlcDFrwrO9tSSppKFlBKNGpDElGj5hsccex7N/jRcN66bbS0WnM3r1e1albHiN4MGDHYYBgwYMAGDBgwAYMGEOOZ1qVCoyFRU0N2euSpeDoBAuVmJjlOKznGEXKTskSk5OyM3SztSoc1mlbK1qRPY5d0kOqxDqXhp+8Owt3Z6R4M2wH3oamg8WkT5+MSVBjoCNIYGxwhkq7mnSpCko7IaqvYpppNVa9RxqgBZJgtEyT0xfZHgz1YavZBcUxNz1aYJ9wNtgADhdNXRZXQtwh6VdwxKilTaUTbU34yOQHIeQmYGNR9qp/jX+oYKuUpsAGRWA2BUGMQ/wCzkHh1L/C7D9JjEpESlclOap/jT+oYUzGWytQQ2g+hH7DE32Nh4ajfzGf7jHjpUUSaojz0r+4OJKlb/sekv+GWX0pmPqoU/rgHDqvIMfP7RWT9Nb4c7WrykjrqUAecmmJHpOIw1Rtyz+VNoH9elb+49MAIvlKk6T2xPRK5cjzJcqB7jGX+P/hx3odutOotSiJJJQyguxJDbjxWAjvb742xGnugBPLtWLH+UGx+uAZYG/YBz1cx+hX9QMUqQU4uLOnZNpns1aNWHD11X3Mv8G/ElLMUNLJUatTADKKjQw2DgF9jzAFjy2xoqNJWM/Zn9AlNfqSwZv2PTHyniVCtwvP6qfdEkoJJDId0JIv0uN4PLH1rhFdczRSsrh1cTBUmDzBGrSGBttjLZ6rl3JZo9D6tsMKTjXoftzxXLl8eXAK2dc6UpURvMa1EaYMd3UBeOYxK1LNOO8yUxzCy1vcCD74YoUSSzF2jwjYWG+wkXn6DE32VOY1fxEt+846Dximy1EIwmr3gSjFRqfqpJYufbYasLcQTTLd89nVSoSzaRpfuPZY6sTbF5macHu/MIHQMveT23/TCXFoZah5NQj2YOR7yB9cAGVyPdqRALLqGkAeIGAT4tx1GKDOZjRSzLJECuTTPMu4WDPPSpY+czyGL7I19SU7woow5HPTAKj6m/wBL7YHjvEWeKewVtXvpVR/SFgeuAK2u0vbewF/b6cvQDG64Hw0oiU7CQGNrmfCSeU6S0DlTUTc4y3w1ku0dmInQsgbS14vygAtP5R1GN5w5O0ao8Bu8RfwLB02Hzd1VMdZ2wBLk0o62NjpMD5mnYk8ydzP5zhvK1l0CQb94yrRfvdPPCnDxNP5mYySAdKjlcjyAtc+WOsvSpFV1NTB0iwCDlzmT+2AGamWo1AQAvqsSPO2Kf4b+7zGYoFKoKaCtRgBTqqRMpe5U2Y8jjviBy06VUMwiWPaEJOxOm8nkBE9cV9cCnXpMDWYW8QYMeUDV3iPI+k3x523ShRcK7jdp2vfJPidWzqU1Kmna+PjY2WDHi49x6JyhgwYMAGDBgwAYofjKnVNAdglJ6mtQBVcoAPmIIF2jl+8Ri+xnfi/KCoctqyn2hUrdoW7QJ2BVWK1Yka7/AC/6YrOEZxcZK6ZMZOLusxEcApuQHSGNwRVZSIvAUrpPUNc2N7Y7PBa6TAZlj5arK/pEgH11L6YuqyErpBlgJVW7rgjbSbT/AKm+J8rm5AkyDEEiDfYMORPI7H6TMYqKssiZScndmZoms1qb1VYC6msSVPIFaiOx9RbEuXfiQv21Bugfn5BlVVJ9DjSZzIpUHeFx4WFmXzB/8GK6prpGKneU2FQb9AHGx6XmeRkgYkqVeY4jxBPHSVv4GKj2O8+5xzR46gP3oqUzzLU59tatqOL9HgSCNPW+jzBG9M8ug53tj05dGtGhuQ5H08vSD1jAC+SzGXqkFK4Zv5dX/MNWLL7MvOT/ABEkfQmMUOe+HqR8VMD8y297CB/MrfxYVThuZpR2FdiOSORcflklGtzBGANYiACAAB5Y6xmKPxHVRtNekQeqyD5nSdx5gxi6yPFaNXwOJ6Gx+hwBmf8A1L4L29DWB30BI84BYj00h/fTjG/AfxE2WcoxPZ1LEb6W27QDmQNxzgdL/W+JD7sn8MN66SGI9wI98fF/iHh32fMFl8BZlEeUH6lGR+l8cW0RcJqoj6b6RVjtGzy2Op4rr1PtuXK6V0mVgRF7csS4xnwVxYvT07su69R+JfzdRaQQd5nXJmFK6gRp67R1mdo6HHXCSkrnz9ehKjNwfA9r09Skc+R6EXB+uKRqpfUq7DTP8peppHoRpnkR12t4L9VX6M3/AGj9T5c0aJC5ioflFMDyUrDMI5SHU/XFjEq/tq0csh5Ur+ROjUg93M/ynHzus0n9z1PM4uuLZ6aKUoi6Extamix6iD7lumKaksn6n++ANr8K5FhQJECQ7OTJJ3VUtEWBvPzH2vOC0SaNNQzRpGog6YtYCIMkRvsPUYVyDlcsVQaj2eieUy8+pvJHkb4a4LTHZKvjIVSS3hGoB5IFpknlNtxgCThfYCikhJAvsSOpPPHK59NEFtIWVVSGE3hS20Da3TfoOMjQLysyqO8k+EydahV2ICsDJn5d4xJxDLhSF3D9esaDbaYKkQPlOAOeCdkxLB1Nz2agiw21RyY87cz1Mr/HLIlBKz1a1IUa9JyaC6nYaghQgAkodV46DfYuZPL0jSpr2SOdCzKrAMA3Mb+Qk4quPVezo1qhqCnRpKS/jIgbjc87BVUTudxOVaTjByUd5rhqXppOSTduZqxj3CXBmmjTbX2gZAwfqCJU9djzvh3F4NuKbVuRVqzsGDBgxYgMGDBgAxmPi+gjVsoWoV6jK9XQ9JiEpE0yNVUAiQRYT5jnB0+M38YaQ2TYtmh/vSADLglWJn/GAB+7EfXAFs7jYtI6VVgHoAYAn64WpraLyNQAIkwCRA/4iwLqb+8YaL/nf+amdPvCj98K0gIaI06jEH7s89xemZ5iwPU4AayWZ+U+xmfaeexg8wDNwcOMoIIIkHcHninqg+YIPOAZ3M8g1pPIxqEwQbLKV9azzFiOhwBW16TZc6lP3Z3mYXlDfk5a90tMr4WqcFTpEgWamYlTvbp1HLYgjm8ROKNqZoVFUGEa1JjsDv2D/lPyHlt5ECzp1SBMlk6/MvkRuY26jnNzj18sCJWIN43Vucx/cfrjim+rvpZph0PUcj0boeYjcRjpPxJtPeTz5x0Plsf1wBA9MMNDqGH4Hg+6sfF73uLjFZmuAK0mkbjdHJBH812B82DW2jF/CuvUfQj+4I+owpmm0xquflcWI/it4eZMR1G0gZ9c1XQ9kZaR3kbxaeemJm1hpJ5m2KviyJmqbKe67UabjVsHSUYg8xpYT/CMbKtTTTorgHUfFHiby5hrWHpBOMtxDIlTTd/8PtKqardoJLKNQ+Yd0X8UT5YzqJNWZ1bJVdOW9HP4x/ox3Ac+9Fwbh0Nx0v3gZ6XmYtqnaMfVcmO1UVkI1GCV+SfPnqjZ4mItFsfLONZVqNRai3Vye9FmZSVYi15Kkmet8aX4O4tpOjVCETa5Av8AMZmIMnoNRN1GOajLce4z2/qVJbRTW0U+tUbk8QUA6pVh8h8R6afxT1GKLjQbsCTILVT3Qbkn7t5PIGSPKRfFzXy1Mm4sneZpOqfl729hJ3/D1xjPinOuFCE6goBJ+aTI9DfUZEbLzGOw+csnkZriFbW7N1ZiLRaenL08sOcEyupiSYBXSSN++y0/3cexxVzO2NaMt2dFCBBqZcEQJg9qrgn0VR6xiSGmsy54JqNOqu2jUp/La8eZi3S/XD2TAFJDH3aLoePmgke4DC/XUZsDKHDW7OqVk/fqpbyN9bzsBJI9WXliz4eo0diQIFSI5QfvG9tQZfbAgby1Mo8H/MXUf4x4vqCI8kwnx/MBWQEkb+HxbgiOUmPpOGswdKkMbp3kY846+cSD1BJ9M8zayKr2Pad4fhGxX1EAT107gjAHA4nmOyUKwpBVAAVQSYFzLSCLHYbyORxDTbMJlatSpVVcuEM9poWR8xkKN77m+JKrq1R6RIZRJAG1wWqAHnBUgeWGuPlW4fUFNaHaGmEC5iRTkkU2BnzJFucYzq01Ug4N2v5loS3ZKWhe8FLGihZg8qCGUyCCJW+xtzH+uHsR5ZNKKIUQoEL4RbZfLpiTE04bkVHQiUt5thgwYMXIDBgwYAMUPxvmRSyrVWzNTLJSem71Kaa20hwCmmDZpieW5tIxfYgz1N2putN+zqMjBH0htDEEK2k2aDBjnGAIEqyAQ1WCJnR/Yp/bEFAzJBk6mkgQ8SQNS/MIHl5CcVnAOJ9rlkdM22YYdw1FoaQ9Re61tNu8PpcWxZrTaFUOG0jYrpqdNQuP7euAOW8uloNt7Qfwz7o0fKccZGtoqAcnt0gja3LpHKQNwce1KbH5gZ5hN4F5Xk4EyvzCfZHN0mIs5m0bG4upmL+vTvfNgDT4gzuVWqjI4lWEH+xHmN5xDkmNSmrio3eAPyW6jw8jj1jT/GzHorsT9FP9sAVmRrVAzK169IQ3/vU/lYfmE/WRabWLZhLOjLJAsSBqHvsw8/Q+VdxnKHu1kQ6qd5czqXmDMn6xzwUqwWGU/d1d0TuhGNpJuQpNiRF7wZOAHK2fRYZNRLfIFMvytI8Q/tB2ke0Gqv3gAurcsZK/lCi1vMzO45DunlhTJeASfHA/UcztfmfYDE9RYOtbz4gPm8x5/uLdIAUGQKbkspEMALx5bmPygjyHI1tZAiI4gqMwx1bsAGc77sP28+WjVwQCLg4oc+hFLUOdSqSP/sMjoY+uKyNaWfXMrviPggqJV7OIZx3eR1Kml16HtAL+WMDkWZSBDag0qNm1W7onwk8jtIQ3i/1TOGDVZLqKSPA5EGowI91uPXnY4X43yapX7WmARUYyAfEY1doBtfvjUeVP3xz14fyR7P0yvnRlk8vG2PmX+R40fsyoG1NUsLQwkSetivgkbEC+k4z3GqtyCACTyMiFtY+tpvt64T4PmkV2qVCGVgSdxqabx077A+lVz8tlczVJN5I5E79TPWTJ98a053ieftuzdnVsuPXod5WiGYatp36e/LGlzuZHZoQ7PE0xKErosYDCL+pOwxV8NpJ2OrTrftB5qF0tPPc/9ONJxZC1FCfmUBZDC4UgRCxzOxEwN8aWOPeawEn4hWgOKXg7pBJPdgFWIjaI3MHu9MNJn62pWOtVYbgDrABsxszkTIJ1j1M+QzZ7NWBUKVCMYChSLoWBJNmMEhY9IxBXJpFWRwabhu6pVtMlQyEgDnYH0G4BKwutCTiYZiiNrJJ1NrWrYCw2O2ojYDCoyLMJmBf/ACaxJAGoMbwYJAG2wwxRqCo0LmLNYEKtwTpIAizQQSttmMYszUcKbu0pV2SdyD+Ff3OGIvHT1/BQUaFWpqBoS0wQKSABtBBHfYG+mf1EWxNxLgpqIijh1GrTqVaWoVKwkJqDM4BmYAnTM3O+2LNqlXtGamstrAkqEB2IDSx/OLXG3PHhybVs7lzWyJUUVeolf7RK06hhSgQETIMyRH64BtaGqGDBgxJUMGDBgAwYMGADBgwYAy1KsyZ2rRqZunLL2tCglHvonhdibhpab7+LkSBbsrMI1hwNxpAceYvY/T1wr8UM9NFzC1qdBaLaq9R6esmiJNRFi4JMG3MYZoZlKqo9NxUVlDow7r6SAQymwIIjkAfPbAHD0ifnYzzAUFo/ltUWJ9otyTr0bXYmRvMAzcERFjuB1tsmLAtM853geIC2oDcOpFxvb0hSvVW4nUfy33vNtgZnyBqYAPh2mhFRGUEo8ibwGvz/ADavpi7ZgovAA9hjMcEqt9pZRC66UmRPhYAbH8xO+NImXAMmWPU/25D2AwBwWZ7AQvUi59FP7n6HFVkqIpO9FhKOefOdpPORb2GL3Fbxej4WG+39xfkBfAE2RqETTYyybH8S8j68j54kTuHT8p8Pkfw+nMe46YVqOWRao8Sb8pHzegIv6YdIDr5Ee46ehB+hGAIqzCnLfJct+X83p1+vXCObQ9lRU72B90Kn9WxNn8wBTKuQCSEabAg7keqyY9sUPGeJQ6oS1NVAIMfeFSdYsSNEdlALXgiYucVZtTQ7xbMEVKy07zSXtTySS/S+oz4RczO8TmOL0u1pOyCVNMOWPModR0Abr3oaIXzgEs0zPV7UqhShTTTpYlVJALEux7zMdWwF5gkTJZzvYqyoztWXs2BCqQgMqFUAd2CdgSQIbaRiGrqxpSm4SUlwt7Jnz7NQq6B3iSHG1twR/MJEWERz2loVdRAmdtJ/EOXvGFaz94NECxHQ3KAD8o0n6Yd4PlddUUtpkof1gXF/fl5Y56Tsz1/qEYzjj48+flhhpd8DT0Mg3Y6lIQ0whbSO83eHaEjaVDDcG1sWeQy9X7sdoGEtpOkBgQJ0iSPxSBIAg2ECa6j9oA0vDCoDfSs7EGCNzAJgd46bA7464ZmapKhW706WDaY1bc4hiPP5MdKseHJSjnihzJ13o1moVIVXHzhlW52sSIJPU+K98O1AyGSVdGkFlqEggj5pVgTYCSLwDvOI+I63EVFfUgJDMIjqraVPdP4tUWmZGPUzy1qTpUAYgMoY0wzGBIkqSA4iZiDEi0gTiU7onlshWDMVDeNAe8gkDSATI71wCDYiZk4kp8XrqVRgBBZT2hCGCZ0hpj5Yne+9wceUdNM9yCpGnQKpVlIUFSPDzFgd43xZGtQ0wzN37MHeoAH2JktDKOqkxAveQxFo6+n5O6ObqnSooBiFCkB0KuvInkAORvfUL49+FcoC+YzLZerl6tWoEdalXXqWn3abqASFBB5fruUuNcERKYCZV6/auKbvSqmm6o8q9UmQIA6dRYDbT8Pya0aVOkk6aaKi6iWMKIEk3JtviSHbgMYMGDAgMGDBgAwYMGADBgwYA5dAQQQCDYg7HyxlMrm2TMPk6+aNauQ2YRFoaAlAtoRdSg3UgjXM32tONbit49w969NVWtUo6aiOTTAJcKZNMz8rf+SJGAFjSU3uTvJ7x2sYkjUB0syyPTp4iwt0H6qPKSAD+GqcJ8NrmvQXMU6VakG1aqFZdNVYYiYklTbUBexUi9jPTrBhY2bbpJt+zE+UKOWAEci0Z1BPKpPQyOXlK/pjWYyXBBrzpI8NOl9CSAo+mrGsZgLmwwB7iDOrKNaYEx1i8fpjz7Yp8Mv/AAiR/V4R7nCWa4nB0kgN+BAalX+lbL6mRgD3JVQhbUQFvJJgSCQTPmQ3sgwuOIilqUQqzKu8gfyr4nO20ajqviizOdenDMopxGlqjBqhsBKoJC7Ny53jC2Yp1nAqnuarBjdybnxNMLEmFkCDIGBKV8DviXGz2wZNRKqRrYKTLQQUXwoANmMmHO5wvwzItWc1HfveIAtYE2BgAuxhb2Uwwvi6ThFGkmnVJaSz6dbRvUfXptby3K4nVkpUSW7YOzafE8yYCDTIBKpBMD5TipsssPD5Ez2K0DUqdodTQfu3A0lggAJEnuwI1YRz2YBaoCukin3j3ZpKZ1XmS5UADmBYXJOO68muqJRAqEakp/8ABEaQ73MsVkxyjnJn10RKNQAuVLEBjr772QuYkaVMt6xfEErF9cX8IxPETYLp0kFhymZZItyEgdJBxZ8FytOo9INaUYiQfMrtcXBE8ip32wgw7SoIkwpczckg6zvvt9Zxo2p9hUyzmCAVOkjdKg1HrOlpG3TrjKCxPQ2io3HDNN2Hshnh2SJVIhAFYkCV0wAxXnBUfxC19S6u62TAqFkI7NhcyT2ZBDAhheFZtV5Gh5iFOGauVy7KDBpsVUq4VtLFRDL3bMvMc+83W9PmcpWpGaYcFe9pcAW2jppEn5QunUDo7wxrlmcP6sYYPQ09BmKydSFSQQRZT80MllHmUBjCue4aailgquQLMNJHUXW9jcaVW87yZQ4VxwBoZip2FtI2nQ0ybCwYMYPWTOlyqZasNSwTsZY6x5EzIxPgZNr+SMlW4gykLU7SANmXvaRdGV4BYLM6jteQdsWPC+LZatqYui1IgpUAZXUcxJkk35yNrgDD2f4Wq2FoV9IIUyPELkagRBvNrbasUjZIZmsctT+y16KNozdN1Iq0UZTAUgk6iQQJ2AMG4InEhqFsOvQtPhrhIbMVM1Vygy9RC9Gjoqhqb0SQ4qBVhQWPUT9BGrxDk8qlKmlOmoVEVVVRsFAhR7AYmxJmGDBgwAYMGDABgwYMAGDBgwAYMGDAGb4zw2rSrHOZSl2uYfs6VRGqlUNIEkkA2Dif396jM8XSe2o1KbUn1EFJYBhK1EmRBmDEbtjd4x/HOCmkKlWhSlUDVBSoqqsX3IRQILsb6omfOMY1qkoJOMXK7S8OZpTipN3difg2XTL0u0zFTs3qwzKTpMCyLbvEgchzJxzV46hP3NAseVSvKj2LSx/TCXCuHrUNmCVtKFlrdm9ZSwnS9jpaJ5yYJiMW+YyYpqTVqMFG5YBk9ISAR/Eu+NjMqa/EnY/e1dZP+VTqU0X3KOT/AFmMH2nMMBSywp0x+R1JnyKoB6mGG97HDNM5jMrCjTQ2gKt/Ud0EfkuORnbDwy1BVbWgaAWaTDx+IghSB6YAz9HhFZJeoivIBJNa99YktAP6x/Z0V3AFapkwoCqQbWUQzEwpuQOewt1mdMrTsS9SmAaYCS2tmALayjAk7jSsW33sIMxVrmh3qkUQABq0q7wOosqA8/EYHOxq2axjw6661I6XFFYx2PeEA3ACqvhViYgsRqPMgARF8L1s2GrDSXZ40hiSADadIvCgeZ5zqIAPprkjs+zKCZ8JLSQCzvHfA56RcyBK2OPRkkhaeWlnaA7zamnhK6hbUdUGOZMeGwte/XmyelTWnSqNTqanY63cwZOyKLFpbpNtZBkzhL4lrlKCpYBlGkmxCKQJi51M7KSSZsfPE3ZoD3v8KlLErsxiANQEEWJt0Hd6Z/idclyCO9qEqSDpiVVTF5AZr9QbYiWReljNN+PwHBaS9qQ83oOCZi5BWPMyTYdOeLHPANkkJCI9M6DDXaDAMQBMR1I1ExhThlNmqsAQCaWmTz3ECxuSNom3uLrg+Xh3AUMHLWkEGyuRJ/JVW/hhTZsRYvv4Xeifvf3IMjxmuU1KqATqNQhiVN5Y9EYkgzYSduTNahUrICzVCJldEAKbiAFAIPIgTMz3sL8OPYViCCqkwysbw3+HUm9jddQvqW0aji3roaB1qNVI+JY8AMQ0DkfwTMAajG1k8DCSs8M/f8+/vl34SpBEaXTxTsw/GVa6ne/hBHei2FqmW7MfeKI+WppDD0aYIIO+r6HfG5zYWooZSZsUdbsOkcifLbcAWZhTB6qPVo5Tsv8AaKorVKVQN9nKMwAeQJFuQO8yCIIbuhPa3Xe666sKJRzFOrSoMKhNYEoKZNSioALanbV91IBAsQSYmJI2vAuG9ihkKHeC5VQCYEKGIu0C0n0xzwDgFDKCoKII7WoaryZlyACQNlFtgABi1xn2Ee17W7va2eHkUdR7u5bDMMGDBjYzDBgwYAMGDBgAwYMGADBgwYAMGDBgAwYMGAKDjfw9r7SplmXL5ioaZqVRTVzUVPkZWIDSLAnbFFn+I6npjMkLT7XQlNiRrqN4KfVzba3ryO8xFVyyNGpVbSwZZAMMNmE7HzxjUpzlOMlKyWa1NIySi01e/HQz2Z4k9IA6KYmy9mxAYgCViDJG06YG2oYhzOcepp+0UzTWZDaSyKAfEBEgm3eaNOoQNziSj8MPl6iPlavizL1Mwa81HZGkmnTPygE2HnJnnU57i7gj7TSqZYV67UaVEEMakSQ5cd2mrCTpMdZgTjVkRayG6ldSQaf3wJJuw1uANIh/lSIJneCRAE47yGX1KKjPemi2YEdmOS0luRO3aEEsfCAIjjK5Ki6vVFSnEmmGpMrU6ZEFlbk4BNy1wV5WiOtm6mbMGKejUFqLILWgaZumswAp5TecVuk7PMvwdsuuurHNBWrMVTTTp00XWbWiZ0xOogm5HzTey4mfharTcqCAo75ESIkrTA2cgm8yZJAJsMO5cdu/ZoAlOkFUlbd5SwITzWYnkb9ML8XzLNOWowNAIlfQyfLSJk9ehjBtKxFnj6/AhneJmCrFQiEsWUEio9lRFEHw2WdpE3iDRUOHtr753a7NeL6CWM3li97mU6ScXfE8pcUqNkSolJT+OuR3qnmKag2FpkRY4a4TQU1Up7qtTSBG9Oijqrec1HJJ88M2Xvuxb4squD0/95fUzQVYmN7nwtETJO9t+W4b+y9nUeQ33Rp6hrfq6wp5oKRU7TJHmC1wfKlatAxJC5g/xDtBpHmYJj+FcSZrsRXy6vUUDMU6q07i791tPnYkeyjcA4WDlZ/b2f4PeNcNECtqLqsq5PeLKRLsOoSNQG8I4BkjDHBqzKewqtLS3ZOP8xL6nXq4jSY2BUixvDwTN5qomWanQIUVXTM9vKMNIKmrTX5gzSfOdhJOHeE/CtOmtDt2+0VMs9RqFRlCmmHtoAW0BYF+gNrRa3EzcsN3rrrgVXCcs+aVGoDRkq9OsKqt2lKvSedKmiABpEr+kiJvrOGZFaNKnSUswpoqBnOpyAIBZuZw1gxJRu+YYMGDAgMGDBgAwYMGADBgwYAMGDBgAwYMGADBgwYAMGDBgAwYMGADBgwYAoM38HZJ9P3ITTX7c9lNPU/V9Mah5HCnEfhWqUihmeyY1FJJQNNMHvLHJiPm9es48wYynQpznGcljHIvGpKMXFPBkT/D/EVSstDN0U1OhoH7PekoAVl8UNIEXB677e1/hvMhH7F6aVCjBGJchCfmIIOrnYnnzx7gwqUKdRxcldxxQjUnFNJ5klLgWdkffUVVMq1NFFNmis3izBJIJm9vM3uTjrh/AM2lTLO2Ypnsss1KrFGGqMdJDgzAgiduZtexgxqVbbJOGfDDp9jatmq1WrlRVBZdNNK3af8AEQAzpERfcSZxY8J+H8rlqaU6NJVSmzMguxVmJLEFpImTz2MbYMGBBZ4MGDABgwYMAGDBgwAYMGDABgwYMAGDBgwB/9k=">
            <a:extLst>
              <a:ext uri="{FF2B5EF4-FFF2-40B4-BE49-F238E27FC236}">
                <a16:creationId xmlns:a16="http://schemas.microsoft.com/office/drawing/2014/main" id="{612EE2C8-1D0F-A536-1498-31FE22F21C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47529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0663" name="AutoShape 12" descr="data:image/jpeg;base64,/9j/4AAQSkZJRgABAQAAAQABAAD/2wCEAAkGBxITEhUUExQWFhUWFRgaGBgYFxgcGhkfIR0cGBgYHR4fHyggHBwmHxkfJDIhJykrLi4uGh8zODMsNygvLi4BCgoKDg0OGxAQGywlHyU1LTM4MDcsNywsLjQvLCwsLCwtLiwsLDQsLC00LCwvLCwsLCw0LCwsLCwsLCwsLC0sLP/AABEIAMcA/QMBIgACEQEDEQH/xAAbAAACAwEBAQAAAAAAAAAAAAAABAMFBgIBB//EAEEQAAIBAgQDBgMGBAMHBQAAAAECEQMhAAQSMQVBURMiMmFxgQZCkRQjUmKhsXKCksEzQ+EVJFOiwtLwB2ODk9H/xAAaAQEAAwEBAQAAAAAAAAAAAAAAAQIDBAUG/8QAMREAAgECAwUHAwQDAAAAAAAAAAECAxEhMVEEEkFh8BMicZGhsdEFgeEyM0LBFFJi/9oADAMBAAIRAxEAPwD7jgwYMAGDBgwAYMGDABgwYMAGDBhLifFqOX0ds4TtHCJMnUxkhQAN7YEpXwQ7iDMZumhQO6qXbSgZgC7ROlZNzAJgdMZ5uKZuoEqkLk6VPMMKgrDU1amJC6AI0lpEDeeRjvZoVqFNgut6pWu1egKo7esjsbaVUagJNh9SCO9SU0szans1Sp+lGqHxfScKaFOrWU5z7LUKqV7Jh4nbVEoLXE/W2IMzxXPFW0rQpFc0QC5Zw+XUwXhQCtRjZVvJ+uK8UM7XkpRWksFS1UkPfxEKpnUZMlitjAA3LnCfh5WJFatUqOkSvgWIhWC7wQIuTEEchiN5vJGjoQgu/JX0WL9MPUiznEuIlM0aJy86lOXLK0IogutUzBY8oMXkFuTR4rmw1WqRTbLlUFLSrakb/MLsY1CYggRym0m/y/DqSRCi2xMsR6EzHthbL0oZqexF1kSGQ7Aj8vh6wF6xiKkJSg4xdm+OhgpRUk93Aq8qOIVCXSrTWkcudAqJL9tJhjpgGjHLxfvibLLxJXodrUyzL2LdsFSoCasDToM+He5A22vbjhFc5dzScRTYnQdwp1EETyUnaYufO1tmM2pAZDr0me6ZAEQ0nbwk2323xeCaik3d6lJNNtpWKbKcXziCimapU+2IPadjqKNcx2eq9hEzznlfDHDfi/LVRS1a6FSu7pTpV0NOoxUkGFPK2/mBvbE3F8ozLII7Qd9TyUqVI9hN+snDmXNPMU0qMitaQGAOk+FhfYi4xnSpzjKTlK6bwWnIvOUWkkrW9RwHHuMrmeB08oiHK1Wy9OnUqVXpAllrFgZDapYCTPdt6WI54b8T6GpJX1EV3ZadQLKggaiHYWQXETvPkYSrKNSNOzxvjbDDVkKneDldYeZrMGOKNVWAZWDA7EEEHluMd42KBgwYMAGDBgwAYMGDABgwYMAGDBgwAYMGDABgwYMAGDBjGcR4t9uHZ0SlTJVkq0ajjtFqmpOnRTmABAMtcXnYXXLRi5OyEvjn4izDVTlsiW7Wk1M1tKNqGvSaQBI0lSWE/TbVifgHw7VqI1R8wpeo5Z9VMvUo1DGtKbO0UwCLAJItBgDFll8kKKUaYPeZ6KkyT/hPqIBNyO6bm5uTcnFhxPKVEbt8uJqQA9PZayjl5VB8rexttjuvecn5HoKvHso0opJ496yu/G/DTwx1Kin8P0WqxnGq1qgko1SodDKbWRYQETBEbweYxpcrw+lTXRTpoi/hVQB9AMLUK1LNUgyk7+jow3BHI3uNiDzBx5RqOh0sQDynwMPI7r0i4FuoxpGMVijjq1asu7NvDhwX24Ez0HUyh1eR3PkZ39TcdTthXOOlSJhKqzpDix6rfdTHrYHFh28eJWHoNQ/S/wBQMBq027pKN5Eg/pixiQ5XQ/4lYbrre367YM3kA0FSwZfCdbe435/+dMRVuD07GnKMDI0syg+RAMfp9RIPFLtBZqlQx+WmSPMgKCR5rPoMAIZugjTqAmQe8SRBGk7knkwI3Gr0JsuHMrgrUAZ0i5AkqfC3kbEH8ythbiGVZwSKid9SslYBIuskGxEGDy88VwzTDRVFQnSsuFUa1Vo7WRBHdIDT/FEzgC4XKrrNMloCGO+1wxiN/l0x6EYr8nVWnUdGLd8awA7SGIlge8AJIO8RoPXDdCl2oJBYkmQzNECIU6V3kXhgNyMJ5mnpIUAGqrnQoELyqBgOSzK8yNcXkSB1xCiXEQFmIQfRWbmxJ2B5BjuJMPC6SgNTPgZaVUe6hKh9gVPvizyxDkMDI8ZP4j18rwB00MMV4ARsox2ZFpt6VEiP6qS/XAFXleH1skf91J+z5daxfJKq95ml1KO3eVefqeQJI0nCOOpWCBlNOoyAtTYg6W+ZJFiRiPO1ezIq+J1BRl5uu4b1FjPmw3jGePDq+Y+0fZ6wo1VanpqqitpJ77aVYhTa0N1354xq9rePZ2zxvpy5mkNzHevy8Td4MUnB/iFaxdXp1KDJWakBVXT2mkD7xPyNNiYnF3jRSTbSeRRprMMGDBixAYMGDABgwYMAGDBgwAYMGDABgwYoPijjhohUoilVrFkJotVC1DSJId1XcxB8rG9sCUm3ZCnxLnHqu2WU5jL6RTqJXQDRWOoj7ODMybTt5wN2sigXUWVUcprVQO6oUhiE8pC6uZO8CBiP4d4FTytOnRRdKozBE1FgiuGdlBa5liZJ3gcgBibPUVCMSRoUVJBmFl4UqRdfbpYYjmWvZbqOguvNIOVIVG92Yr9R/wBWLzGX4DUqIHqupYVHJk+IAEjfwnp8s6RYzi+ocQpuJDD3t7XwRNTB7uhVcWyb0XOZy4lv82nMCoo5+Tjkf9ZssjmqWZpB0MqfZlIsQRurC4I9cO4yfF6T5GqczRUtRYjt6Q+gqL+YfqO7+GKPu48DamlXW4/1cHryf9P7eF9pensZX9PeLr6iV3sMS/aFI74gHmbqfPVtHrGO8pmkqotSmwZGEqw2IwNQvKnSfLY+o/vY+eNDmaadmeDK0zcIn9Ix5UyNIi6L9BI98Q1AFkuukc2QkD1IF/3xwmdB/wAOp2nomr2lYA9zgQR5rJhBq0A6SDrUAOAPFIG9p28rYTqSVYBg2l3M7MEJOuSLXuAsC4B5YsK2YrR/hoJMQWlj5aRb/msL4r8llNmqK7PqZWbUu4J0kXi0dLlvPAHHD82YNEqfurCrBMIbow097YRMx3SZ5YOIBYYU6gY6BU1EgsCh1AgjYmYFj9LYjzFd6VVXWTp+6fu7Kb0yYMEqZ6c9pxJUr02KlVeA15AhybEkkhDcjYza0ADAEnDswaaOjoRI1KQQQFYSqmYIIMjpO2+FONZkDLrpksqUmHdaAUZSJMfm2HXHBkBdVLcaSFi4cagTFwNVrDqL7Yjq5ScuCNDTRICAatJKhu7+E2O4PPYWwBZVa6SHYmSJYEHwdNtzeOUawLkk0nw1xRqYquKcrUqTMgAE97SBcmx5CBzIFwwM1SXJQo1VWphT01WpzGxgwJA6SbzhHLqVpaUI7TM1alNW/wCGinQ7D8uld7H+wD65GtmlrVlZC8MKIYEU2ZQQNRF+z1QJEmzQdsXXw7xgVg1J3Q5qgEGZRNWlHYTaflMEi5thmjQ7BQqAtSUAAbsvpzYeW45TYCr4+hXTnaFQhKUvXSlTV2zKKCNHXUt49xbcZwowhJyirN58y8pykkm8jR4MK8NzyVqSVUnS6qwBEMNQDAMOTQbjDWNL3KBgwYMAGDBgwAYMGDABgwYMAQ5zNJSRqlRgiICzMxgADck4yOSpOzvmq60XdtQo18tJ/wB2Ks9IGbsSZJjUPKN7P4kzJqOmVpVctrbv1qNZdZfL3V4XYybXtv0xJl3ECBCgDSoFgtiqgdLMkfmAwFz2nngt2IZVJIdfCYULpbfSZJ3tbflhDiFQ1WXL0zMkAsNoTdvRTqP8Wjzx7xJ0gtOlhd6q2KgXH8TEkuFNvDO4B54PwfMUx2q6Q7jwGxVflU20k8zAUkzfFXjgaxW6t59ddcDUUKQVQqiAoAA6AWAxxUydNjJUavxCzfUXxXU+MOtq1Fl/MtwfTn++G6PF6DGBVWfwkw30MHFjIjPCgPA7p5TI/wC4/XHL5CoQRrYgiDLC/sUb98WQOPcAfOSanC8wFdqgyVZjpIK/dVDcgmLKd+XM8jO1GXBvFY//AC//AJUAxLxbh1PMUnpVRKOIPUdCOhBuPTGN+C+MVMtWPDc0e8lqDmwdd1X6XHuvIYwT7OW68nly5fB6co/5lJ1I/uRXe/6X+3iv5a56mwTLoDIoX6xTn66px7mKgtNIlvlus+xBkeuOK3FE1FEIZxvF49Y5+VvUY5WowkwwndiBq8rvCgeQnG55h5oqKdRZQTYAkvA6AQGPmZv6QAkKdYhpZVVtTiDpMhrEkyB8ux98TVOIqoOjSzRyJqE+TEbX5SfIY5NI6VLLUqaIuwCIBEHukgm15IJke2AFs2Kbrem+grGnxE/MswT2d7RadR8wWsvmzUokM2lkBBtBZl2Mmw1WaByIviYhwrKzU6QBkRLb3BBOkTqmBB2xV5AFqkAHTUU3qfipnQ0JEatOnxKPAcAe1a2X0laZBLK8aGAEqxKFjOn3N7c8K0F10KRaop7gFwBA0N3Rsx28he+rFvlaSU6almHdqsO8YHjKTB5gXkybdMJ5bPqtBVuStcqABuBUIgTAPdOwwBR5jMdnlKYDAxUYkTfuu+gXmBI5be84m+EqNRvvQAQidkgZXIjxOwIECWJufMYpuN50mnSpAR4qh70z2h1LPIQIwwa5qquXoSKKAB3aTJuSQNlkybQYBJIAMAX2a+KWoyn3bdAjayPI3AA9TOEDxes76205cHdkSqxb1CmCfW9um7nDuB06QFiHiSTEpsBO33hkALYCZMxe1y+VQGAUIWJXUPXSp9Lm0GYGkSMAVfw/milYBdTrU8iJv44Pv+uNkMZ/4oyaVqIYCt2mXYVkSi2io5SSKX5kbwkbHlcDFrwrO9tSSppKFlBKNGpDElGj5hsccex7N/jRcN66bbS0WnM3r1e1albHiN4MGDHYYBgwYMAGDBgwAYMGEOOZ1qVCoyFRU0N2euSpeDoBAuVmJjlOKznGEXKTskSk5OyM3SztSoc1mlbK1qRPY5d0kOqxDqXhp+8Owt3Z6R4M2wH3oamg8WkT5+MSVBjoCNIYGxwhkq7mnSpCko7IaqvYpppNVa9RxqgBZJgtEyT0xfZHgz1YavZBcUxNz1aYJ9wNtgADhdNXRZXQtwh6VdwxKilTaUTbU34yOQHIeQmYGNR9qp/jX+oYKuUpsAGRWA2BUGMQ/wCzkHh1L/C7D9JjEpESlclOap/jT+oYUzGWytQQ2g+hH7DE32Nh4ajfzGf7jHjpUUSaojz0r+4OJKlb/sekv+GWX0pmPqoU/rgHDqvIMfP7RWT9Nb4c7WrykjrqUAecmmJHpOIw1Rtyz+VNoH9elb+49MAIvlKk6T2xPRK5cjzJcqB7jGX+P/hx3odutOotSiJJJQyguxJDbjxWAjvb742xGnugBPLtWLH+UGx+uAZYG/YBz1cx+hX9QMUqQU4uLOnZNpns1aNWHD11X3Mv8G/ElLMUNLJUatTADKKjQw2DgF9jzAFjy2xoqNJWM/Zn9AlNfqSwZv2PTHyniVCtwvP6qfdEkoJJDId0JIv0uN4PLH1rhFdczRSsrh1cTBUmDzBGrSGBttjLZ6rl3JZo9D6tsMKTjXoftzxXLl8eXAK2dc6UpURvMa1EaYMd3UBeOYxK1LNOO8yUxzCy1vcCD74YoUSSzF2jwjYWG+wkXn6DE32VOY1fxEt+846Dximy1EIwmr3gSjFRqfqpJYufbYasLcQTTLd89nVSoSzaRpfuPZY6sTbF5macHu/MIHQMveT23/TCXFoZah5NQj2YOR7yB9cAGVyPdqRALLqGkAeIGAT4tx1GKDOZjRSzLJECuTTPMu4WDPPSpY+czyGL7I19SU7woow5HPTAKj6m/wBL7YHjvEWeKewVtXvpVR/SFgeuAK2u0vbewF/b6cvQDG64Hw0oiU7CQGNrmfCSeU6S0DlTUTc4y3w1ku0dmInQsgbS14vygAtP5R1GN5w5O0ao8Bu8RfwLB02Hzd1VMdZ2wBLk0o62NjpMD5mnYk8ydzP5zhvK1l0CQb94yrRfvdPPCnDxNP5mYySAdKjlcjyAtc+WOsvSpFV1NTB0iwCDlzmT+2AGamWo1AQAvqsSPO2Kf4b+7zGYoFKoKaCtRgBTqqRMpe5U2Y8jjviBy06VUMwiWPaEJOxOm8nkBE9cV9cCnXpMDWYW8QYMeUDV3iPI+k3x523ShRcK7jdp2vfJPidWzqU1Kmna+PjY2WDHi49x6JyhgwYMAGDBgwAYofjKnVNAdglJ6mtQBVcoAPmIIF2jl+8Ri+xnfi/KCoctqyn2hUrdoW7QJ2BVWK1Yka7/AC/6YrOEZxcZK6ZMZOLusxEcApuQHSGNwRVZSIvAUrpPUNc2N7Y7PBa6TAZlj5arK/pEgH11L6YuqyErpBlgJVW7rgjbSbT/AKm+J8rm5AkyDEEiDfYMORPI7H6TMYqKssiZScndmZoms1qb1VYC6msSVPIFaiOx9RbEuXfiQv21Bugfn5BlVVJ9DjSZzIpUHeFx4WFmXzB/8GK6prpGKneU2FQb9AHGx6XmeRkgYkqVeY4jxBPHSVv4GKj2O8+5xzR46gP3oqUzzLU59tatqOL9HgSCNPW+jzBG9M8ug53tj05dGtGhuQ5H08vSD1jAC+SzGXqkFK4Zv5dX/MNWLL7MvOT/ABEkfQmMUOe+HqR8VMD8y297CB/MrfxYVThuZpR2FdiOSORcflklGtzBGANYiACAAB5Y6xmKPxHVRtNekQeqyD5nSdx5gxi6yPFaNXwOJ6Gx+hwBmf8A1L4L29DWB30BI84BYj00h/fTjG/AfxE2WcoxPZ1LEb6W27QDmQNxzgdL/W+JD7sn8MN66SGI9wI98fF/iHh32fMFl8BZlEeUH6lGR+l8cW0RcJqoj6b6RVjtGzy2Op4rr1PtuXK6V0mVgRF7csS4xnwVxYvT07su69R+JfzdRaQQd5nXJmFK6gRp67R1mdo6HHXCSkrnz9ehKjNwfA9r09Skc+R6EXB+uKRqpfUq7DTP8peppHoRpnkR12t4L9VX6M3/AGj9T5c0aJC5ioflFMDyUrDMI5SHU/XFjEq/tq0csh5Ur+ROjUg93M/ynHzus0n9z1PM4uuLZ6aKUoi6Extamix6iD7lumKaksn6n++ANr8K5FhQJECQ7OTJJ3VUtEWBvPzH2vOC0SaNNQzRpGog6YtYCIMkRvsPUYVyDlcsVQaj2eieUy8+pvJHkb4a4LTHZKvjIVSS3hGoB5IFpknlNtxgCThfYCikhJAvsSOpPPHK59NEFtIWVVSGE3hS20Da3TfoOMjQLysyqO8k+EydahV2ICsDJn5d4xJxDLhSF3D9esaDbaYKkQPlOAOeCdkxLB1Nz2agiw21RyY87cz1Mr/HLIlBKz1a1IUa9JyaC6nYaghQgAkodV46DfYuZPL0jSpr2SOdCzKrAMA3Mb+Qk4quPVezo1qhqCnRpKS/jIgbjc87BVUTudxOVaTjByUd5rhqXppOSTduZqxj3CXBmmjTbX2gZAwfqCJU9djzvh3F4NuKbVuRVqzsGDBgxYgMGDBgAxmPi+gjVsoWoV6jK9XQ9JiEpE0yNVUAiQRYT5jnB0+M38YaQ2TYtmh/vSADLglWJn/GAB+7EfXAFs7jYtI6VVgHoAYAn64WpraLyNQAIkwCRA/4iwLqb+8YaL/nf+amdPvCj98K0gIaI06jEH7s89xemZ5iwPU4AayWZ+U+xmfaeexg8wDNwcOMoIIIkHcHninqg+YIPOAZ3M8g1pPIxqEwQbLKV9azzFiOhwBW16TZc6lP3Z3mYXlDfk5a90tMr4WqcFTpEgWamYlTvbp1HLYgjm8ROKNqZoVFUGEa1JjsDv2D/lPyHlt5ECzp1SBMlk6/MvkRuY26jnNzj18sCJWIN43Vucx/cfrjim+rvpZph0PUcj0boeYjcRjpPxJtPeTz5x0Plsf1wBA9MMNDqGH4Hg+6sfF73uLjFZmuAK0mkbjdHJBH812B82DW2jF/CuvUfQj+4I+owpmm0xquflcWI/it4eZMR1G0gZ9c1XQ9kZaR3kbxaeemJm1hpJ5m2KviyJmqbKe67UabjVsHSUYg8xpYT/CMbKtTTTorgHUfFHiby5hrWHpBOMtxDIlTTd/8PtKqardoJLKNQ+Yd0X8UT5YzqJNWZ1bJVdOW9HP4x/ox3Ac+9Fwbh0Nx0v3gZ6XmYtqnaMfVcmO1UVkI1GCV+SfPnqjZ4mItFsfLONZVqNRai3Vye9FmZSVYi15Kkmet8aX4O4tpOjVCETa5Av8AMZmIMnoNRN1GOajLce4z2/qVJbRTW0U+tUbk8QUA6pVh8h8R6afxT1GKLjQbsCTILVT3Qbkn7t5PIGSPKRfFzXy1Mm4sneZpOqfl729hJ3/D1xjPinOuFCE6goBJ+aTI9DfUZEbLzGOw+csnkZriFbW7N1ZiLRaenL08sOcEyupiSYBXSSN++y0/3cexxVzO2NaMt2dFCBBqZcEQJg9qrgn0VR6xiSGmsy54JqNOqu2jUp/La8eZi3S/XD2TAFJDH3aLoePmgke4DC/XUZsDKHDW7OqVk/fqpbyN9bzsBJI9WXliz4eo0diQIFSI5QfvG9tQZfbAgby1Mo8H/MXUf4x4vqCI8kwnx/MBWQEkb+HxbgiOUmPpOGswdKkMbp3kY846+cSD1BJ9M8zayKr2Pad4fhGxX1EAT107gjAHA4nmOyUKwpBVAAVQSYFzLSCLHYbyORxDTbMJlatSpVVcuEM9poWR8xkKN77m+JKrq1R6RIZRJAG1wWqAHnBUgeWGuPlW4fUFNaHaGmEC5iRTkkU2BnzJFucYzq01Ug4N2v5loS3ZKWhe8FLGihZg8qCGUyCCJW+xtzH+uHsR5ZNKKIUQoEL4RbZfLpiTE04bkVHQiUt5thgwYMXIDBgwYAMUPxvmRSyrVWzNTLJSem71Kaa20hwCmmDZpieW5tIxfYgz1N2putN+zqMjBH0htDEEK2k2aDBjnGAIEqyAQ1WCJnR/Yp/bEFAzJBk6mkgQ8SQNS/MIHl5CcVnAOJ9rlkdM22YYdw1FoaQ9Re61tNu8PpcWxZrTaFUOG0jYrpqdNQuP7euAOW8uloNt7Qfwz7o0fKccZGtoqAcnt0gja3LpHKQNwce1KbH5gZ5hN4F5Xk4EyvzCfZHN0mIs5m0bG4upmL+vTvfNgDT4gzuVWqjI4lWEH+xHmN5xDkmNSmrio3eAPyW6jw8jj1jT/GzHorsT9FP9sAVmRrVAzK169IQ3/vU/lYfmE/WRabWLZhLOjLJAsSBqHvsw8/Q+VdxnKHu1kQ6qd5czqXmDMn6xzwUqwWGU/d1d0TuhGNpJuQpNiRF7wZOAHK2fRYZNRLfIFMvytI8Q/tB2ke0Gqv3gAurcsZK/lCi1vMzO45DunlhTJeASfHA/UcztfmfYDE9RYOtbz4gPm8x5/uLdIAUGQKbkspEMALx5bmPygjyHI1tZAiI4gqMwx1bsAGc77sP28+WjVwQCLg4oc+hFLUOdSqSP/sMjoY+uKyNaWfXMrviPggqJV7OIZx3eR1Kml16HtAL+WMDkWZSBDag0qNm1W7onwk8jtIQ3i/1TOGDVZLqKSPA5EGowI91uPXnY4X43yapX7WmARUYyAfEY1doBtfvjUeVP3xz14fyR7P0yvnRlk8vG2PmX+R40fsyoG1NUsLQwkSetivgkbEC+k4z3GqtyCACTyMiFtY+tpvt64T4PmkV2qVCGVgSdxqabx077A+lVz8tlczVJN5I5E79TPWTJ98a053ieftuzdnVsuPXod5WiGYatp36e/LGlzuZHZoQ7PE0xKErosYDCL+pOwxV8NpJ2OrTrftB5qF0tPPc/9ONJxZC1FCfmUBZDC4UgRCxzOxEwN8aWOPeawEn4hWgOKXg7pBJPdgFWIjaI3MHu9MNJn62pWOtVYbgDrABsxszkTIJ1j1M+QzZ7NWBUKVCMYChSLoWBJNmMEhY9IxBXJpFWRwabhu6pVtMlQyEgDnYH0G4BKwutCTiYZiiNrJJ1NrWrYCw2O2ojYDCoyLMJmBf/ACaxJAGoMbwYJAG2wwxRqCo0LmLNYEKtwTpIAizQQSttmMYszUcKbu0pV2SdyD+Ff3OGIvHT1/BQUaFWpqBoS0wQKSABtBBHfYG+mf1EWxNxLgpqIijh1GrTqVaWoVKwkJqDM4BmYAnTM3O+2LNqlXtGamstrAkqEB2IDSx/OLXG3PHhybVs7lzWyJUUVeolf7RK06hhSgQETIMyRH64BtaGqGDBgxJUMGDBgAwYMGADBgwYAy1KsyZ2rRqZunLL2tCglHvonhdibhpab7+LkSBbsrMI1hwNxpAceYvY/T1wr8UM9NFzC1qdBaLaq9R6esmiJNRFi4JMG3MYZoZlKqo9NxUVlDow7r6SAQymwIIjkAfPbAHD0ifnYzzAUFo/ltUWJ9otyTr0bXYmRvMAzcERFjuB1tsmLAtM853geIC2oDcOpFxvb0hSvVW4nUfy33vNtgZnyBqYAPh2mhFRGUEo8ibwGvz/ADavpi7ZgovAA9hjMcEqt9pZRC66UmRPhYAbH8xO+NImXAMmWPU/25D2AwBwWZ7AQvUi59FP7n6HFVkqIpO9FhKOefOdpPORb2GL3Fbxej4WG+39xfkBfAE2RqETTYyybH8S8j68j54kTuHT8p8Pkfw+nMe46YVqOWRao8Sb8pHzegIv6YdIDr5Ee46ehB+hGAIqzCnLfJct+X83p1+vXCObQ9lRU72B90Kn9WxNn8wBTKuQCSEabAg7keqyY9sUPGeJQ6oS1NVAIMfeFSdYsSNEdlALXgiYucVZtTQ7xbMEVKy07zSXtTySS/S+oz4RczO8TmOL0u1pOyCVNMOWPModR0Abr3oaIXzgEs0zPV7UqhShTTTpYlVJALEux7zMdWwF5gkTJZzvYqyoztWXs2BCqQgMqFUAd2CdgSQIbaRiGrqxpSm4SUlwt7Jnz7NQq6B3iSHG1twR/MJEWERz2loVdRAmdtJ/EOXvGFaz94NECxHQ3KAD8o0n6Yd4PlddUUtpkof1gXF/fl5Y56Tsz1/qEYzjj48+flhhpd8DT0Mg3Y6lIQ0whbSO83eHaEjaVDDcG1sWeQy9X7sdoGEtpOkBgQJ0iSPxSBIAg2ECa6j9oA0vDCoDfSs7EGCNzAJgd46bA7464ZmapKhW706WDaY1bc4hiPP5MdKseHJSjnihzJ13o1moVIVXHzhlW52sSIJPU+K98O1AyGSVdGkFlqEggj5pVgTYCSLwDvOI+I63EVFfUgJDMIjqraVPdP4tUWmZGPUzy1qTpUAYgMoY0wzGBIkqSA4iZiDEi0gTiU7onlshWDMVDeNAe8gkDSATI71wCDYiZk4kp8XrqVRgBBZT2hCGCZ0hpj5Yne+9wceUdNM9yCpGnQKpVlIUFSPDzFgd43xZGtQ0wzN37MHeoAH2JktDKOqkxAveQxFo6+n5O6ObqnSooBiFCkB0KuvInkAORvfUL49+FcoC+YzLZerl6tWoEdalXXqWn3abqASFBB5fruUuNcERKYCZV6/auKbvSqmm6o8q9UmQIA6dRYDbT8Pya0aVOkk6aaKi6iWMKIEk3JtviSHbgMYMGDAgMGDBgAwYMGADBgwYA5dAQQQCDYg7HyxlMrm2TMPk6+aNauQ2YRFoaAlAtoRdSg3UgjXM32tONbit49w969NVWtUo6aiOTTAJcKZNMz8rf+SJGAFjSU3uTvJ7x2sYkjUB0syyPTp4iwt0H6qPKSAD+GqcJ8NrmvQXMU6VakG1aqFZdNVYYiYklTbUBexUi9jPTrBhY2bbpJt+zE+UKOWAEci0Z1BPKpPQyOXlK/pjWYyXBBrzpI8NOl9CSAo+mrGsZgLmwwB7iDOrKNaYEx1i8fpjz7Yp8Mv/AAiR/V4R7nCWa4nB0kgN+BAalX+lbL6mRgD3JVQhbUQFvJJgSCQTPmQ3sgwuOIilqUQqzKu8gfyr4nO20ajqviizOdenDMopxGlqjBqhsBKoJC7Ny53jC2Yp1nAqnuarBjdybnxNMLEmFkCDIGBKV8DviXGz2wZNRKqRrYKTLQQUXwoANmMmHO5wvwzItWc1HfveIAtYE2BgAuxhb2Uwwvi6ThFGkmnVJaSz6dbRvUfXptby3K4nVkpUSW7YOzafE8yYCDTIBKpBMD5TipsssPD5Ez2K0DUqdodTQfu3A0lggAJEnuwI1YRz2YBaoCukin3j3ZpKZ1XmS5UADmBYXJOO68muqJRAqEakp/8ABEaQ73MsVkxyjnJn10RKNQAuVLEBjr772QuYkaVMt6xfEErF9cX8IxPETYLp0kFhymZZItyEgdJBxZ8FytOo9INaUYiQfMrtcXBE8ip32wgw7SoIkwpczckg6zvvt9Zxo2p9hUyzmCAVOkjdKg1HrOlpG3TrjKCxPQ2io3HDNN2Hshnh2SJVIhAFYkCV0wAxXnBUfxC19S6u62TAqFkI7NhcyT2ZBDAhheFZtV5Gh5iFOGauVy7KDBpsVUq4VtLFRDL3bMvMc+83W9PmcpWpGaYcFe9pcAW2jppEn5QunUDo7wxrlmcP6sYYPQ09BmKydSFSQQRZT80MllHmUBjCue4aailgquQLMNJHUXW9jcaVW87yZQ4VxwBoZip2FtI2nQ0ybCwYMYPWTOlyqZasNSwTsZY6x5EzIxPgZNr+SMlW4gykLU7SANmXvaRdGV4BYLM6jteQdsWPC+LZatqYui1IgpUAZXUcxJkk35yNrgDD2f4Wq2FoV9IIUyPELkagRBvNrbasUjZIZmsctT+y16KNozdN1Iq0UZTAUgk6iQQJ2AMG4InEhqFsOvQtPhrhIbMVM1Vygy9RC9Gjoqhqb0SQ4qBVhQWPUT9BGrxDk8qlKmlOmoVEVVVRsFAhR7AYmxJmGDBgwAYMGDABgwYMAGDBgwAYMGDAGb4zw2rSrHOZSl2uYfs6VRGqlUNIEkkA2Dif396jM8XSe2o1KbUn1EFJYBhK1EmRBmDEbtjd4x/HOCmkKlWhSlUDVBSoqqsX3IRQILsb6omfOMY1qkoJOMXK7S8OZpTipN3difg2XTL0u0zFTs3qwzKTpMCyLbvEgchzJxzV46hP3NAseVSvKj2LSx/TCXCuHrUNmCVtKFlrdm9ZSwnS9jpaJ5yYJiMW+YyYpqTVqMFG5YBk9ISAR/Eu+NjMqa/EnY/e1dZP+VTqU0X3KOT/AFmMH2nMMBSywp0x+R1JnyKoB6mGG97HDNM5jMrCjTQ2gKt/Ud0EfkuORnbDwy1BVbWgaAWaTDx+IghSB6YAz9HhFZJeoivIBJNa99YktAP6x/Z0V3AFapkwoCqQbWUQzEwpuQOewt1mdMrTsS9SmAaYCS2tmALayjAk7jSsW33sIMxVrmh3qkUQABq0q7wOosqA8/EYHOxq2axjw6661I6XFFYx2PeEA3ACqvhViYgsRqPMgARF8L1s2GrDSXZ40hiSADadIvCgeZ5zqIAPprkjs+zKCZ8JLSQCzvHfA56RcyBK2OPRkkhaeWlnaA7zamnhK6hbUdUGOZMeGwte/XmyelTWnSqNTqanY63cwZOyKLFpbpNtZBkzhL4lrlKCpYBlGkmxCKQJi51M7KSSZsfPE3ZoD3v8KlLErsxiANQEEWJt0Hd6Z/idclyCO9qEqSDpiVVTF5AZr9QbYiWReljNN+PwHBaS9qQ83oOCZi5BWPMyTYdOeLHPANkkJCI9M6DDXaDAMQBMR1I1ExhThlNmqsAQCaWmTz3ECxuSNom3uLrg+Xh3AUMHLWkEGyuRJ/JVW/hhTZsRYvv4Xeifvf3IMjxmuU1KqATqNQhiVN5Y9EYkgzYSduTNahUrICzVCJldEAKbiAFAIPIgTMz3sL8OPYViCCqkwysbw3+HUm9jddQvqW0aji3roaB1qNVI+JY8AMQ0DkfwTMAajG1k8DCSs8M/f8+/vl34SpBEaXTxTsw/GVa6ne/hBHei2FqmW7MfeKI+WppDD0aYIIO+r6HfG5zYWooZSZsUdbsOkcifLbcAWZhTB6qPVo5Tsv8AaKorVKVQN9nKMwAeQJFuQO8yCIIbuhPa3Xe666sKJRzFOrSoMKhNYEoKZNSioALanbV91IBAsQSYmJI2vAuG9ihkKHeC5VQCYEKGIu0C0n0xzwDgFDKCoKII7WoaryZlyACQNlFtgABi1xn2Ee17W7va2eHkUdR7u5bDMMGDBjYzDBgwYAMGDBgAwYMGADBgwYAMGDBgAwYMGAKDjfw9r7SplmXL5ioaZqVRTVzUVPkZWIDSLAnbFFn+I6npjMkLT7XQlNiRrqN4KfVzba3ryO8xFVyyNGpVbSwZZAMMNmE7HzxjUpzlOMlKyWa1NIySi01e/HQz2Z4k9IA6KYmy9mxAYgCViDJG06YG2oYhzOcepp+0UzTWZDaSyKAfEBEgm3eaNOoQNziSj8MPl6iPlavizL1Mwa81HZGkmnTPygE2HnJnnU57i7gj7TSqZYV67UaVEEMakSQ5cd2mrCTpMdZgTjVkRayG6ldSQaf3wJJuw1uANIh/lSIJneCRAE47yGX1KKjPemi2YEdmOS0luRO3aEEsfCAIjjK5Ki6vVFSnEmmGpMrU6ZEFlbk4BNy1wV5WiOtm6mbMGKejUFqLILWgaZumswAp5TecVuk7PMvwdsuuurHNBWrMVTTTp00XWbWiZ0xOogm5HzTey4mfharTcqCAo75ESIkrTA2cgm8yZJAJsMO5cdu/ZoAlOkFUlbd5SwITzWYnkb9ML8XzLNOWowNAIlfQyfLSJk9ehjBtKxFnj6/AhneJmCrFQiEsWUEio9lRFEHw2WdpE3iDRUOHtr753a7NeL6CWM3li97mU6ScXfE8pcUqNkSolJT+OuR3qnmKag2FpkRY4a4TQU1Up7qtTSBG9Oijqrec1HJJ88M2Xvuxb4squD0/95fUzQVYmN7nwtETJO9t+W4b+y9nUeQ33Rp6hrfq6wp5oKRU7TJHmC1wfKlatAxJC5g/xDtBpHmYJj+FcSZrsRXy6vUUDMU6q07i791tPnYkeyjcA4WDlZ/b2f4PeNcNECtqLqsq5PeLKRLsOoSNQG8I4BkjDHBqzKewqtLS3ZOP8xL6nXq4jSY2BUixvDwTN5qomWanQIUVXTM9vKMNIKmrTX5gzSfOdhJOHeE/CtOmtDt2+0VMs9RqFRlCmmHtoAW0BYF+gNrRa3EzcsN3rrrgVXCcs+aVGoDRkq9OsKqt2lKvSedKmiABpEr+kiJvrOGZFaNKnSUswpoqBnOpyAIBZuZw1gxJRu+YYMGDAgMGDBgAwYMGADBgwYAMGDBgAwYMGADBgwYAMGDBgAwYMGADBgwYAoM38HZJ9P3ITTX7c9lNPU/V9Mah5HCnEfhWqUihmeyY1FJJQNNMHvLHJiPm9es48wYynQpznGcljHIvGpKMXFPBkT/D/EVSstDN0U1OhoH7PekoAVl8UNIEXB677e1/hvMhH7F6aVCjBGJchCfmIIOrnYnnzx7gwqUKdRxcldxxQjUnFNJ5klLgWdkffUVVMq1NFFNmis3izBJIJm9vM3uTjrh/AM2lTLO2Ypnsss1KrFGGqMdJDgzAgiduZtexgxqVbbJOGfDDp9jatmq1WrlRVBZdNNK3af8AEQAzpERfcSZxY8J+H8rlqaU6NJVSmzMguxVmJLEFpImTz2MbYMGBBZ4MGDABgwYMAGDBgwAYMGDABgwYMAGDBgwB/9k=">
            <a:extLst>
              <a:ext uri="{FF2B5EF4-FFF2-40B4-BE49-F238E27FC236}">
                <a16:creationId xmlns:a16="http://schemas.microsoft.com/office/drawing/2014/main" id="{E3BBDBF2-F049-977A-EC87-6B9FD7F7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-1638300"/>
            <a:ext cx="47529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70664" name="Picture 14" descr="http://i.stack.imgur.com/s664P.jpg">
            <a:extLst>
              <a:ext uri="{FF2B5EF4-FFF2-40B4-BE49-F238E27FC236}">
                <a16:creationId xmlns:a16="http://schemas.microsoft.com/office/drawing/2014/main" id="{6C4673C7-3E8F-35A5-9FE9-A76D4C0A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28738"/>
            <a:ext cx="47529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C1F9-1D9A-D448-3962-02B01772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Hierarchical Layout</a:t>
            </a:r>
          </a:p>
        </p:txBody>
      </p:sp>
      <p:sp>
        <p:nvSpPr>
          <p:cNvPr id="71683" name="Slide Number Placeholder 2">
            <a:extLst>
              <a:ext uri="{FF2B5EF4-FFF2-40B4-BE49-F238E27FC236}">
                <a16:creationId xmlns:a16="http://schemas.microsoft.com/office/drawing/2014/main" id="{6BD116B6-0B60-1F42-0264-5F1106891F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44F872-4B89-4057-BF5A-5BB54D60A7A5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1684" name="Picture 2">
            <a:extLst>
              <a:ext uri="{FF2B5EF4-FFF2-40B4-BE49-F238E27FC236}">
                <a16:creationId xmlns:a16="http://schemas.microsoft.com/office/drawing/2014/main" id="{555FC0CE-CA28-DA99-1177-AFF366CB6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5425"/>
            <a:ext cx="82486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C1B0-B32F-D973-33C6-1662D184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256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Force directed Layouts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00608E94-4624-EBA8-17F7-524769F9B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1143000"/>
            <a:ext cx="8229600" cy="4876800"/>
          </a:xfrm>
        </p:spPr>
        <p:txBody>
          <a:bodyPr/>
          <a:lstStyle/>
          <a:p>
            <a:r>
              <a:rPr lang="en-US" altLang="en-US"/>
              <a:t>Most common algorithmic graph drawing is based on the force-directed layput</a:t>
            </a:r>
          </a:p>
          <a:p>
            <a:r>
              <a:rPr lang="en-US" altLang="en-US"/>
              <a:t>Modelling a graph as a physical system where nodes are attracted and repelled according to some force.</a:t>
            </a: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2B2FFC42-D69E-3D08-29E5-8D3C21E2CF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CD60C7-DFC8-41B8-AE5D-18F87695B5F6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6FBA-97D8-B4BD-EB74-D6224BDF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2563"/>
            <a:ext cx="8229600" cy="990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/>
              <a:t>Spring-embedded Force-directed Layout</a:t>
            </a:r>
            <a:endParaRPr lang="en-US" dirty="0"/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0C9ABA98-BC9D-1347-07A8-001C08A9F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979488"/>
            <a:ext cx="8370887" cy="56959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 err="1">
                <a:latin typeface="+mj-lt"/>
              </a:rPr>
              <a:t>Eades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/>
              <a:t>A heuristic for graph drawing. </a:t>
            </a:r>
            <a:r>
              <a:rPr lang="en-US" sz="2000" i="1" dirty="0" err="1"/>
              <a:t>Congressus</a:t>
            </a:r>
            <a:r>
              <a:rPr lang="en-US" sz="2000" i="1" dirty="0"/>
              <a:t> </a:t>
            </a:r>
            <a:r>
              <a:rPr lang="en-US" sz="2000" i="1" dirty="0" err="1"/>
              <a:t>Numerantium</a:t>
            </a:r>
            <a:r>
              <a:rPr lang="en-US" sz="2000" i="1" dirty="0"/>
              <a:t> </a:t>
            </a:r>
            <a:r>
              <a:rPr lang="en-US" sz="2000" dirty="0"/>
              <a:t>1984</a:t>
            </a:r>
            <a:r>
              <a:rPr lang="en-US" sz="2000" dirty="0">
                <a:latin typeface="+mj-lt"/>
              </a:rPr>
              <a:t>) is the basis for almost all force-directed techniques.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+mj-lt"/>
              </a:rPr>
              <a:t>Nodes are modelled as steel rings and edges as springs; the system is put into some random initial </a:t>
            </a:r>
            <a:r>
              <a:rPr lang="en-US" sz="2000" dirty="0" err="1">
                <a:latin typeface="+mj-lt"/>
              </a:rPr>
              <a:t>conguration</a:t>
            </a:r>
            <a:r>
              <a:rPr lang="en-US" sz="2000" dirty="0">
                <a:latin typeface="+mj-lt"/>
              </a:rPr>
              <a:t> and released, leaving the system to reach a stable state where the force on each node is zero.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+mj-lt"/>
              </a:rPr>
              <a:t>Connected nodes are attracted to one another whilst all other nodes, modelled as electrical charges, repel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latin typeface="+mj-lt"/>
              </a:rPr>
              <a:t>Equations for forces </a:t>
            </a:r>
          </a:p>
          <a:p>
            <a:pPr lvl="1">
              <a:defRPr/>
            </a:pPr>
            <a:r>
              <a:rPr lang="en-US" altLang="en-US" sz="1800" dirty="0"/>
              <a:t>Attractive force</a:t>
            </a:r>
            <a:r>
              <a:rPr lang="en-IN" altLang="en-US" sz="1800" dirty="0"/>
              <a:t> = c1 * log(d/c2)</a:t>
            </a:r>
            <a:endParaRPr lang="en-US" altLang="en-US" sz="1800" dirty="0"/>
          </a:p>
          <a:p>
            <a:pPr lvl="1">
              <a:defRPr/>
            </a:pPr>
            <a:r>
              <a:rPr lang="en-IN" altLang="en-US" sz="1800" dirty="0"/>
              <a:t>Repulsive force = c3/d</a:t>
            </a:r>
            <a:r>
              <a:rPr lang="en-IN" altLang="en-US" sz="1800" baseline="30000" dirty="0"/>
              <a:t>2</a:t>
            </a:r>
          </a:p>
          <a:p>
            <a:pPr lvl="1">
              <a:defRPr/>
            </a:pPr>
            <a:r>
              <a:rPr lang="en-US" sz="1800" dirty="0"/>
              <a:t>d is the length of the spring </a:t>
            </a:r>
          </a:p>
          <a:p>
            <a:pPr lvl="1">
              <a:defRPr/>
            </a:pPr>
            <a:r>
              <a:rPr lang="en-US" sz="1800" dirty="0"/>
              <a:t>c1, c2, c3 are constants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From experimentation, </a:t>
            </a:r>
            <a:r>
              <a:rPr lang="en-US" sz="2000" dirty="0" err="1"/>
              <a:t>Eades</a:t>
            </a:r>
            <a:r>
              <a:rPr lang="en-US" sz="2000" dirty="0"/>
              <a:t> made the decision to use springs of logarithmic strength claiming that linear strength springs were too strong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The resulting layout should have edges of uniform length and symmetry.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9875711E-C802-A99E-C1E1-F95735DC18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4C99D2-FD7B-4757-9691-0E702FCDB8D4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5E35-3690-3426-1A69-84EDF5D7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</a:p>
        </p:txBody>
      </p:sp>
      <p:sp>
        <p:nvSpPr>
          <p:cNvPr id="74755" name="Slide Number Placeholder 2">
            <a:extLst>
              <a:ext uri="{FF2B5EF4-FFF2-40B4-BE49-F238E27FC236}">
                <a16:creationId xmlns:a16="http://schemas.microsoft.com/office/drawing/2014/main" id="{E244083F-A3CB-AF4C-B59E-3F131F8AD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736486-FBFC-4ACF-8359-D54D8007B440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4756" name="Picture 2" descr="A series of images showing a simple force directed algorithm in progress">
            <a:extLst>
              <a:ext uri="{FF2B5EF4-FFF2-40B4-BE49-F238E27FC236}">
                <a16:creationId xmlns:a16="http://schemas.microsoft.com/office/drawing/2014/main" id="{8DFF6DE4-9BA4-0345-2684-DA820F54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620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535E-AB17-D231-5BE6-BE7A5C3B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</a:p>
        </p:txBody>
      </p:sp>
      <p:sp>
        <p:nvSpPr>
          <p:cNvPr id="75779" name="Slide Number Placeholder 2">
            <a:extLst>
              <a:ext uri="{FF2B5EF4-FFF2-40B4-BE49-F238E27FC236}">
                <a16:creationId xmlns:a16="http://schemas.microsoft.com/office/drawing/2014/main" id="{F9FA7E9C-BFE0-7605-CF16-E9D1F18F69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D5AF3C-D4FD-4B37-A847-501E9F613582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5780" name="Picture 3">
            <a:extLst>
              <a:ext uri="{FF2B5EF4-FFF2-40B4-BE49-F238E27FC236}">
                <a16:creationId xmlns:a16="http://schemas.microsoft.com/office/drawing/2014/main" id="{1C94DF4E-FEB8-A23D-D626-E3AD698D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5400"/>
            <a:ext cx="36464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Box 5">
            <a:extLst>
              <a:ext uri="{FF2B5EF4-FFF2-40B4-BE49-F238E27FC236}">
                <a16:creationId xmlns:a16="http://schemas.microsoft.com/office/drawing/2014/main" id="{10378C3F-3CE9-C686-7AB7-A52584363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4495800"/>
            <a:ext cx="5149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latin typeface="CMR10"/>
              </a:rPr>
              <a:t>The spring embedder for a protein-protein</a:t>
            </a:r>
          </a:p>
          <a:p>
            <a:r>
              <a:rPr lang="en-US" altLang="en-US">
                <a:latin typeface="CMR10"/>
              </a:rPr>
              <a:t>interaction network with 283 nodes and 1749 edges</a:t>
            </a:r>
            <a:endParaRPr lang="en-I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0793-E3E7-CCFB-40BD-C25FB8FB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9175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Fruchterman</a:t>
            </a:r>
            <a:r>
              <a:rPr lang="en-US" dirty="0"/>
              <a:t> </a:t>
            </a:r>
            <a:r>
              <a:rPr lang="en-US" dirty="0" err="1"/>
              <a:t>Reingold</a:t>
            </a:r>
            <a:r>
              <a:rPr lang="en-US" dirty="0"/>
              <a:t> Algorithm (1/2)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82E35E1B-D265-C49B-FB21-CBE76D00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682625"/>
            <a:ext cx="8537575" cy="5959475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1900" dirty="0"/>
              <a:t>Principle:</a:t>
            </a:r>
          </a:p>
          <a:p>
            <a:pPr lvl="1">
              <a:defRPr/>
            </a:pPr>
            <a:r>
              <a:rPr lang="en-US" sz="1700" dirty="0"/>
              <a:t>Vertices connected by an edge should be drawn near each other (but not too close)</a:t>
            </a:r>
          </a:p>
          <a:p>
            <a:pPr lvl="1">
              <a:defRPr/>
            </a:pPr>
            <a:r>
              <a:rPr lang="en-US" sz="1400" dirty="0">
                <a:latin typeface="CMR10"/>
              </a:rPr>
              <a:t>Layout should have </a:t>
            </a:r>
            <a:r>
              <a:rPr lang="en-US" sz="1800" dirty="0">
                <a:latin typeface="CMR10"/>
              </a:rPr>
              <a:t>even node distribution, few edge crossings, uniform edge length, symmetry and fitting the drawing</a:t>
            </a:r>
            <a:r>
              <a:rPr lang="en-IN" sz="1800" dirty="0">
                <a:latin typeface="CMR10"/>
              </a:rPr>
              <a:t>to the frame.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IN" sz="2100" dirty="0">
                <a:latin typeface="CMR10"/>
              </a:rPr>
              <a:t>Forces</a:t>
            </a:r>
            <a:endParaRPr lang="en-US" sz="2100" dirty="0"/>
          </a:p>
          <a:p>
            <a:pPr lvl="1">
              <a:defRPr/>
            </a:pPr>
            <a:r>
              <a:rPr lang="en-US" altLang="en-US" sz="1700" dirty="0"/>
              <a:t>Attractive force</a:t>
            </a:r>
            <a:r>
              <a:rPr lang="en-IN" altLang="en-US" sz="1700" dirty="0"/>
              <a:t> = d</a:t>
            </a:r>
            <a:r>
              <a:rPr lang="en-IN" altLang="en-US" sz="1700" baseline="30000" dirty="0"/>
              <a:t>2</a:t>
            </a:r>
            <a:r>
              <a:rPr lang="en-IN" altLang="en-US" sz="1700" dirty="0"/>
              <a:t> /k</a:t>
            </a:r>
          </a:p>
          <a:p>
            <a:pPr lvl="1">
              <a:defRPr/>
            </a:pPr>
            <a:r>
              <a:rPr lang="en-IN" altLang="en-US" sz="1700" dirty="0"/>
              <a:t>Repulsive force = -k</a:t>
            </a:r>
            <a:r>
              <a:rPr lang="en-IN" altLang="en-US" sz="1700" baseline="30000" dirty="0"/>
              <a:t>2</a:t>
            </a:r>
            <a:r>
              <a:rPr lang="en-IN" altLang="en-US" sz="1700" dirty="0"/>
              <a:t>/d</a:t>
            </a:r>
            <a:endParaRPr lang="en-IN" altLang="en-US" sz="1700" baseline="30000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1800" dirty="0"/>
              <a:t>k: Optimum distance between vertices.</a:t>
            </a:r>
          </a:p>
          <a:p>
            <a:pPr lvl="1">
              <a:defRPr/>
            </a:pPr>
            <a:r>
              <a:rPr lang="en-US" sz="1800" dirty="0"/>
              <a:t>where area is the space available and C an experimentally determined constant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813EA512-4D34-A928-9B26-D692D75921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7F1163-8B4D-4D15-899E-4371A4963829}" type="slidenum">
              <a:rPr lang="en-US" altLang="en-US" smtClean="0">
                <a:solidFill>
                  <a:srgbClr val="FFFFFF"/>
                </a:solidFill>
              </a:rPr>
              <a:pPr/>
              <a:t>46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76805" name="Picture 4">
            <a:extLst>
              <a:ext uri="{FF2B5EF4-FFF2-40B4-BE49-F238E27FC236}">
                <a16:creationId xmlns:a16="http://schemas.microsoft.com/office/drawing/2014/main" id="{12739A24-201D-2752-DEA6-D3DCFE32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48200"/>
            <a:ext cx="2614613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6935-13D0-BE3B-7E35-8A981A3B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9175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Fruchterman</a:t>
            </a:r>
            <a:r>
              <a:rPr lang="en-US" dirty="0"/>
              <a:t> </a:t>
            </a:r>
            <a:r>
              <a:rPr lang="en-US" dirty="0" err="1"/>
              <a:t>Reingold</a:t>
            </a:r>
            <a:r>
              <a:rPr lang="en-US" dirty="0"/>
              <a:t> Algorithm (2/2)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E559489C-4D48-6D4C-E600-76292DBC6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13" y="987425"/>
            <a:ext cx="8613775" cy="4141788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IN" altLang="en-US" sz="1700" baseline="30000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1900" dirty="0"/>
              <a:t>Adds global temperature</a:t>
            </a:r>
          </a:p>
          <a:p>
            <a:pPr lvl="1">
              <a:defRPr/>
            </a:pPr>
            <a:r>
              <a:rPr lang="en-US" sz="1700" dirty="0"/>
              <a:t>If hot, nodes move further each step</a:t>
            </a:r>
          </a:p>
          <a:p>
            <a:pPr lvl="1">
              <a:defRPr/>
            </a:pPr>
            <a:r>
              <a:rPr lang="en-US" sz="1700" dirty="0"/>
              <a:t>If cool, smaller movements</a:t>
            </a:r>
          </a:p>
          <a:p>
            <a:pPr lvl="1">
              <a:defRPr/>
            </a:pPr>
            <a:r>
              <a:rPr lang="en-US" sz="1700" dirty="0"/>
              <a:t>Generally cools over time</a:t>
            </a:r>
          </a:p>
          <a:p>
            <a:pPr lvl="1">
              <a:defRPr/>
            </a:pPr>
            <a:r>
              <a:rPr lang="en-US" sz="1700" dirty="0"/>
              <a:t>The idea is that the displacement of a vertex is limited to some maximum value</a:t>
            </a:r>
          </a:p>
          <a:p>
            <a:pPr lvl="1">
              <a:defRPr/>
            </a:pPr>
            <a:r>
              <a:rPr lang="en-US" sz="1700" dirty="0"/>
              <a:t>This maximum value decreases over time</a:t>
            </a:r>
          </a:p>
          <a:p>
            <a:pPr lvl="1">
              <a:defRPr/>
            </a:pPr>
            <a:r>
              <a:rPr lang="en-US" sz="1700" dirty="0"/>
              <a:t>So, as the layout becomes better, the amount of adjustment becomes finer and finer.</a:t>
            </a:r>
          </a:p>
          <a:p>
            <a:pPr>
              <a:defRPr/>
            </a:pPr>
            <a:r>
              <a:rPr lang="en-US" sz="1800" dirty="0"/>
              <a:t>The algorithm is not guaranteed to converge</a:t>
            </a:r>
          </a:p>
          <a:p>
            <a:pPr lvl="1">
              <a:defRPr/>
            </a:pPr>
            <a:r>
              <a:rPr lang="en-US" sz="1600" dirty="0"/>
              <a:t>Iterations of the algorithm is sufficient for an optimum layout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067CA0D2-B703-7D50-BDA7-BD43F90298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8A3B24-EFF2-475F-9025-D24522CB96D2}" type="slidenum">
              <a:rPr lang="en-US" altLang="en-US" smtClean="0">
                <a:solidFill>
                  <a:srgbClr val="FFFFFF"/>
                </a:solidFill>
              </a:rPr>
              <a:pPr/>
              <a:t>47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D1B2-FC85-8BA0-CCA6-A48A91C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2563"/>
            <a:ext cx="82296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 err="1"/>
              <a:t>Fruchterman</a:t>
            </a:r>
            <a:r>
              <a:rPr lang="en-US" sz="3200" dirty="0"/>
              <a:t> </a:t>
            </a:r>
            <a:r>
              <a:rPr lang="en-US" sz="3200" dirty="0" err="1"/>
              <a:t>Reingold</a:t>
            </a:r>
            <a:r>
              <a:rPr lang="en-US" sz="3200" dirty="0"/>
              <a:t> Algorithm - Pseudocode</a:t>
            </a:r>
            <a:endParaRPr lang="en-IN" sz="3200" dirty="0"/>
          </a:p>
        </p:txBody>
      </p:sp>
      <p:sp>
        <p:nvSpPr>
          <p:cNvPr id="78851" name="Slide Number Placeholder 2">
            <a:extLst>
              <a:ext uri="{FF2B5EF4-FFF2-40B4-BE49-F238E27FC236}">
                <a16:creationId xmlns:a16="http://schemas.microsoft.com/office/drawing/2014/main" id="{04B67247-8987-AF07-B86A-863659D00C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5E648D-2EA8-44B1-BD65-64F6F6DBAA31}" type="slidenum">
              <a:rPr lang="en-US" altLang="en-US" smtClean="0">
                <a:solidFill>
                  <a:srgbClr val="FFFFFF"/>
                </a:solidFill>
              </a:rPr>
              <a:pPr/>
              <a:t>48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78852" name="Picture 4">
            <a:extLst>
              <a:ext uri="{FF2B5EF4-FFF2-40B4-BE49-F238E27FC236}">
                <a16:creationId xmlns:a16="http://schemas.microsoft.com/office/drawing/2014/main" id="{49BC21B2-9F1E-4DCF-4DEA-9DA264F0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0125"/>
            <a:ext cx="6408738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74F3-147F-2E7B-DB62-98D6CD18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</a:p>
        </p:txBody>
      </p:sp>
      <p:sp>
        <p:nvSpPr>
          <p:cNvPr id="79875" name="Slide Number Placeholder 2">
            <a:extLst>
              <a:ext uri="{FF2B5EF4-FFF2-40B4-BE49-F238E27FC236}">
                <a16:creationId xmlns:a16="http://schemas.microsoft.com/office/drawing/2014/main" id="{90CCE816-B4A8-218B-387C-2B603C6350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250E97-1968-4AF6-89CD-F8CB182628FB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9876" name="TextBox 5">
            <a:extLst>
              <a:ext uri="{FF2B5EF4-FFF2-40B4-BE49-F238E27FC236}">
                <a16:creationId xmlns:a16="http://schemas.microsoft.com/office/drawing/2014/main" id="{1F8FC0CA-60A6-3C27-C58E-681AEB3A5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894263"/>
            <a:ext cx="56070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latin typeface="CMR10"/>
              </a:rPr>
              <a:t>The protein-protein interaction network laid out using Fruchterman and Reingold’s </a:t>
            </a:r>
            <a:r>
              <a:rPr lang="en-IN" altLang="en-US">
                <a:latin typeface="CMR10"/>
              </a:rPr>
              <a:t>algorithm</a:t>
            </a:r>
            <a:endParaRPr lang="en-IN" altLang="en-US"/>
          </a:p>
        </p:txBody>
      </p:sp>
      <p:pic>
        <p:nvPicPr>
          <p:cNvPr id="79877" name="Picture 7">
            <a:extLst>
              <a:ext uri="{FF2B5EF4-FFF2-40B4-BE49-F238E27FC236}">
                <a16:creationId xmlns:a16="http://schemas.microsoft.com/office/drawing/2014/main" id="{CFEE5CFF-443A-C85E-0F95-9BEB147E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1416050"/>
            <a:ext cx="3890963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8073-8349-8C29-8128-4732565B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History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5C25-16DC-ED48-B9E2-4A82935E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Visualization, in the presentation sense, is not a new phenomenon. </a:t>
            </a:r>
          </a:p>
          <a:p>
            <a:pPr marL="845820"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It has been used in maps, scientific drawings, and data plots for over a thousand years. </a:t>
            </a:r>
          </a:p>
          <a:p>
            <a:pPr marL="845820"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Most of the concepts learned in devising these images carry over in a straight forward manner to computer visualization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Computer Graphics has from its beginning been used to study scientific problems. However, in its early days the lack of graphics power often limited its usefulness. 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With advances in the Computer Hardware the ability to create useful computer visualization has increased.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Dozens of companies – including Google, Microsoft, IBM, Oracle and SAP – offer visualization tools. 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Thousands of companies and governments use the tools for daily operations and for longer-term strategic planning.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57D042E7-B837-8D99-675F-DE27F1ED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44EF8A3-720A-475D-A181-D2FE938C05F6}" type="slidenum">
              <a:rPr lang="en-US" altLang="en-US" smtClean="0">
                <a:solidFill>
                  <a:srgbClr val="FFFFFF"/>
                </a:solidFill>
              </a:rPr>
              <a:pPr/>
              <a:t>5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204-F28F-AD09-9AA5-593ED293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917575"/>
          </a:xfrm>
        </p:spPr>
        <p:txBody>
          <a:bodyPr/>
          <a:lstStyle/>
          <a:p>
            <a:pPr>
              <a:defRPr/>
            </a:pPr>
            <a:r>
              <a:rPr lang="en-US" dirty="0"/>
              <a:t>Energy-based Approaches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C8F6C68-36A3-FCC5-195D-13FD97A1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1413"/>
            <a:ext cx="8535988" cy="55006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Energy-based approaches consider layout to be the minima of an </a:t>
            </a:r>
            <a:r>
              <a:rPr lang="en-US" sz="2000" dirty="0" err="1"/>
              <a:t>optimisation</a:t>
            </a:r>
            <a:r>
              <a:rPr lang="en-US" sz="2000" dirty="0"/>
              <a:t> problem in which an energy function encodes the desired properties of the graph.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Example: Force Atlas</a:t>
            </a:r>
            <a:r>
              <a:rPr lang="en-IN" sz="2000" dirty="0">
                <a:solidFill>
                  <a:srgbClr val="606060"/>
                </a:solidFill>
              </a:rPr>
              <a:t> 2014 </a:t>
            </a:r>
            <a:r>
              <a:rPr lang="en-IN" sz="2000" dirty="0">
                <a:solidFill>
                  <a:srgbClr val="606060"/>
                </a:solidFill>
                <a:hlinkClick r:id="rId2"/>
              </a:rPr>
              <a:t>https://doi.org/10.1371/journal.pone.0098679</a:t>
            </a:r>
            <a:endParaRPr lang="en-IN" sz="2000" dirty="0">
              <a:solidFill>
                <a:srgbClr val="606060"/>
              </a:solidFill>
            </a:endParaRPr>
          </a:p>
          <a:p>
            <a:pPr lvl="1">
              <a:defRPr/>
            </a:pPr>
            <a:r>
              <a:rPr lang="en-US" sz="1800" dirty="0"/>
              <a:t>Main aim is to highlight </a:t>
            </a:r>
            <a:r>
              <a:rPr lang="en-IN" sz="1800" dirty="0"/>
              <a:t>clustering in a graph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Uses linear attractive and repulsive forces. </a:t>
            </a:r>
          </a:p>
          <a:p>
            <a:pPr lvl="1">
              <a:defRPr/>
            </a:pPr>
            <a:r>
              <a:rPr lang="en-US" sz="1600" dirty="0"/>
              <a:t>Attractive forces are distances between nodes</a:t>
            </a:r>
          </a:p>
          <a:p>
            <a:pPr lvl="1">
              <a:defRPr/>
            </a:pPr>
            <a:r>
              <a:rPr lang="en-US" sz="1600" dirty="0"/>
              <a:t>Repulsive forces are also based on distances</a:t>
            </a:r>
          </a:p>
          <a:p>
            <a:pPr lvl="1">
              <a:defRPr/>
            </a:pPr>
            <a:r>
              <a:rPr lang="en-US" sz="1600" dirty="0"/>
              <a:t>This ensures all nodes have at least some repulsive force reducing visual clutter.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The algorithm </a:t>
            </a:r>
            <a:r>
              <a:rPr lang="en-US" sz="2000" dirty="0" err="1"/>
              <a:t>maximises</a:t>
            </a:r>
            <a:r>
              <a:rPr lang="en-US" sz="2000" dirty="0"/>
              <a:t> speed until it is clear that some nodes are unstable at which point it slows and emphasizes precision.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The layout is interactive for the user </a:t>
            </a:r>
          </a:p>
          <a:p>
            <a:pPr lvl="1">
              <a:defRPr/>
            </a:pPr>
            <a:r>
              <a:rPr lang="en-US" sz="1800" dirty="0"/>
              <a:t>There are many options that can be configured even while the layout is running to produce a layout that is most suitable for the user</a:t>
            </a:r>
            <a:endParaRPr lang="en-IN" sz="1800" dirty="0">
              <a:solidFill>
                <a:srgbClr val="606060"/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3A54FF8B-80EF-ACB1-3C29-5A9700F0E0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11B7101-0292-441A-8A8E-2C8B05539C5A}" type="slidenum">
              <a:rPr lang="en-US" altLang="en-US" smtClean="0">
                <a:solidFill>
                  <a:srgbClr val="FFFFFF"/>
                </a:solidFill>
              </a:rPr>
              <a:pPr/>
              <a:t>50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CA66-91A7-4612-7CF6-DC338611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Example</a:t>
            </a:r>
          </a:p>
        </p:txBody>
      </p:sp>
      <p:sp>
        <p:nvSpPr>
          <p:cNvPr id="81923" name="Slide Number Placeholder 2">
            <a:extLst>
              <a:ext uri="{FF2B5EF4-FFF2-40B4-BE49-F238E27FC236}">
                <a16:creationId xmlns:a16="http://schemas.microsoft.com/office/drawing/2014/main" id="{6F390588-D4FF-BEFF-7DE3-B203C16419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5A94B55-155C-4602-8CFD-51E8E3B2E623}" type="slidenum">
              <a:rPr lang="en-US" altLang="en-US" smtClean="0">
                <a:solidFill>
                  <a:srgbClr val="FFFFFF"/>
                </a:solidFill>
              </a:rPr>
              <a:pPr/>
              <a:t>51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62597BA5-B2A1-9798-382E-9B059247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24000"/>
            <a:ext cx="36576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Box 6">
            <a:extLst>
              <a:ext uri="{FF2B5EF4-FFF2-40B4-BE49-F238E27FC236}">
                <a16:creationId xmlns:a16="http://schemas.microsoft.com/office/drawing/2014/main" id="{4984D2C2-C301-8693-8D78-76E0306B9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87203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latin typeface="CMR10"/>
              </a:rPr>
              <a:t>The protein-protein interaction network laid out using Force Atlas </a:t>
            </a:r>
            <a:r>
              <a:rPr lang="en-IN" altLang="en-US">
                <a:latin typeface="CMR10"/>
              </a:rPr>
              <a:t>algorithm</a:t>
            </a:r>
            <a:endParaRPr lang="en-I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F2D1-5907-6C13-4B3D-C86AB66D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Force-directed Layouts – Evaluation</a:t>
            </a:r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8C9FB153-BC3D-7218-B244-79A93F4A3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057"/>
            <a:ext cx="82296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Pros</a:t>
            </a:r>
          </a:p>
          <a:p>
            <a:pPr lvl="1"/>
            <a:r>
              <a:rPr lang="en-US" altLang="en-US" dirty="0"/>
              <a:t>Strong theoretical foundations</a:t>
            </a:r>
          </a:p>
          <a:p>
            <a:pPr lvl="1"/>
            <a:r>
              <a:rPr lang="en-US" altLang="en-US" dirty="0"/>
              <a:t>Simplicity: Few lines of code</a:t>
            </a:r>
          </a:p>
          <a:p>
            <a:pPr lvl="1"/>
            <a:r>
              <a:rPr lang="en-US" altLang="en-US" dirty="0"/>
              <a:t>Good results (till graphs of about 1000 nodes)</a:t>
            </a:r>
          </a:p>
          <a:p>
            <a:pPr lvl="1"/>
            <a:r>
              <a:rPr lang="en-US" altLang="en-US" dirty="0"/>
              <a:t>Works well with structures such as grids, trees and sparse graphs rather than those with a dense structure.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Cons</a:t>
            </a:r>
          </a:p>
          <a:p>
            <a:pPr lvl="1"/>
            <a:r>
              <a:rPr lang="en-US" altLang="en-US" dirty="0"/>
              <a:t>Computationally expensive</a:t>
            </a:r>
          </a:p>
          <a:p>
            <a:pPr lvl="2">
              <a:buFont typeface="Century Gothic" panose="020B0502020202020204" pitchFamily="34" charset="0"/>
              <a:buChar char="-"/>
            </a:pPr>
            <a:r>
              <a:rPr lang="en-US" altLang="en-US" dirty="0"/>
              <a:t>Often produces poor layouts for large graphs </a:t>
            </a:r>
          </a:p>
          <a:p>
            <a:pPr lvl="2">
              <a:buFont typeface="Century Gothic" panose="020B0502020202020204" pitchFamily="34" charset="0"/>
              <a:buChar char="-"/>
            </a:pPr>
            <a:r>
              <a:rPr lang="en-US" altLang="en-US" dirty="0"/>
              <a:t>Time complexity </a:t>
            </a:r>
            <a:r>
              <a:rPr lang="en-IN" altLang="en-US" dirty="0">
                <a:solidFill>
                  <a:srgbClr val="5F6368"/>
                </a:solidFill>
              </a:rPr>
              <a:t>O(|V|</a:t>
            </a:r>
            <a:r>
              <a:rPr lang="en-IN" altLang="en-US" baseline="30000" dirty="0">
                <a:solidFill>
                  <a:srgbClr val="5F6368"/>
                </a:solidFill>
              </a:rPr>
              <a:t>2</a:t>
            </a:r>
            <a:r>
              <a:rPr lang="en-IN" altLang="en-US" dirty="0">
                <a:solidFill>
                  <a:srgbClr val="5F6368"/>
                </a:solidFill>
              </a:rPr>
              <a:t> + |E|)</a:t>
            </a:r>
          </a:p>
          <a:p>
            <a:pPr lvl="2">
              <a:buFont typeface="Century Gothic" panose="020B0502020202020204" pitchFamily="34" charset="0"/>
              <a:buChar char="-"/>
            </a:pPr>
            <a:r>
              <a:rPr lang="en-US" altLang="en-US" dirty="0"/>
              <a:t>For interactive visualization limit is about 1000 nodes</a:t>
            </a:r>
          </a:p>
          <a:p>
            <a:pPr lvl="1"/>
            <a:r>
              <a:rPr lang="en-US" altLang="en-US" dirty="0"/>
              <a:t>Not predictable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C70FCBFF-4D38-9C3A-25C6-B5AE1B46CA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7134EB-DD6B-4452-A6BD-265E7CB9257A}" type="slidenum">
              <a:rPr lang="en-US" altLang="en-US" smtClean="0">
                <a:solidFill>
                  <a:srgbClr val="FFFFFF"/>
                </a:solidFill>
              </a:rPr>
              <a:pPr/>
              <a:t>52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6BE2-242D-8292-B4B7-275001CA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Computational Improvements - </a:t>
            </a:r>
            <a:r>
              <a:rPr lang="en-IN" sz="2800" dirty="0"/>
              <a:t>Multi-level Techniques</a:t>
            </a:r>
          </a:p>
        </p:txBody>
      </p:sp>
      <p:sp>
        <p:nvSpPr>
          <p:cNvPr id="83971" name="Content Placeholder 2">
            <a:extLst>
              <a:ext uri="{FF2B5EF4-FFF2-40B4-BE49-F238E27FC236}">
                <a16:creationId xmlns:a16="http://schemas.microsoft.com/office/drawing/2014/main" id="{D42E4E30-5456-1236-BA48-09DD2679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Find a sequence of coarser representations of a graph</a:t>
            </a:r>
          </a:p>
          <a:p>
            <a:pPr lvl="1"/>
            <a:r>
              <a:rPr lang="en-US" altLang="en-US" sz="1800"/>
              <a:t>The coarser representations are created by collapsing connected nodes whose edges becomes the union of the edges of all the nodes it comprises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Optimise the drawing in the coarsest representation, and propagate that layout back through to the original graph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Example: Hu Y [2005]</a:t>
            </a:r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92306347-8330-F196-80B9-3DB41B0FF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EA2BC0-05D8-4706-BD2D-17A2E63BB76F}" type="slidenum">
              <a:rPr lang="en-US" altLang="en-US" smtClean="0">
                <a:solidFill>
                  <a:srgbClr val="FFFFFF"/>
                </a:solidFill>
              </a:rPr>
              <a:pPr/>
              <a:t>53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1A26-241C-155D-B0CE-6994DCB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988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IN" sz="2800" dirty="0" err="1"/>
              <a:t>Yifan</a:t>
            </a:r>
            <a:r>
              <a:rPr lang="en-IN" sz="2800" dirty="0"/>
              <a:t> Hu Algorithm</a:t>
            </a:r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89CB1628-19B9-0C3C-50FF-A9CCC71FC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90600"/>
            <a:ext cx="8501743" cy="57134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1800" dirty="0"/>
              <a:t>Follows a simple edge collapsing coarsening scheme</a:t>
            </a:r>
          </a:p>
          <a:p>
            <a:pPr lvl="1"/>
            <a:r>
              <a:rPr lang="en-US" altLang="en-US" sz="1600" dirty="0"/>
              <a:t>If more than 50% of the nodes remain after the edge collapsing then the algorithm uses </a:t>
            </a:r>
            <a:r>
              <a:rPr lang="en-US" altLang="en-US" sz="1600" i="1" dirty="0"/>
              <a:t>maximum independent vertex sets (MIVS) </a:t>
            </a:r>
            <a:r>
              <a:rPr lang="en-US" altLang="en-US" sz="1600" dirty="0"/>
              <a:t>for their coarsening procedures </a:t>
            </a:r>
          </a:p>
          <a:p>
            <a:pPr lvl="1"/>
            <a:r>
              <a:rPr lang="en-US" altLang="en-US" sz="1600" dirty="0"/>
              <a:t>An IVS is formed if there are no two nodes connected by an edge in the subset</a:t>
            </a:r>
          </a:p>
          <a:p>
            <a:pPr lvl="1"/>
            <a:r>
              <a:rPr lang="en-US" altLang="en-US" sz="1600" dirty="0"/>
              <a:t>It is said to be maximal if the addition of any edge to the subset would break this property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800" dirty="0" err="1"/>
              <a:t>Uilises</a:t>
            </a:r>
            <a:r>
              <a:rPr lang="en-US" altLang="en-US" sz="1800" dirty="0"/>
              <a:t> the Barnes-Hut approximation</a:t>
            </a:r>
          </a:p>
          <a:p>
            <a:pPr lvl="1"/>
            <a:r>
              <a:rPr lang="en-US" altLang="en-US" sz="1600" dirty="0"/>
              <a:t>A square is placed over the initial layout of the graph and is divided into four. </a:t>
            </a:r>
          </a:p>
          <a:p>
            <a:pPr lvl="1"/>
            <a:r>
              <a:rPr lang="en-US" altLang="en-US" sz="1600" dirty="0"/>
              <a:t>If there is more than one node inside a sub-square then it is divided into four.</a:t>
            </a:r>
          </a:p>
          <a:p>
            <a:pPr lvl="1"/>
            <a:r>
              <a:rPr lang="en-US" altLang="en-US" sz="1600" dirty="0"/>
              <a:t> This procedure continues recursively until each square contains at most one node. </a:t>
            </a:r>
          </a:p>
          <a:p>
            <a:pPr lvl="1"/>
            <a:r>
              <a:rPr lang="en-US" altLang="en-US" sz="1600" dirty="0"/>
              <a:t>Nodes are then clustered based on their position in the quad-tree </a:t>
            </a:r>
          </a:p>
          <a:p>
            <a:pPr lvl="1"/>
            <a:r>
              <a:rPr lang="en-US" altLang="en-US" sz="1600" dirty="0"/>
              <a:t>Those clusters considered to be far from the node of interest form a super-node whose forces can be considered as one reducing the complexity of the force calculation.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I</a:t>
            </a:r>
            <a:r>
              <a:rPr lang="en-US" sz="1800" b="0" i="0" u="none" strike="noStrike" baseline="0" dirty="0">
                <a:latin typeface="CMR10"/>
              </a:rPr>
              <a:t>mproves the order of complexity of the calculation from </a:t>
            </a:r>
            <a:r>
              <a:rPr lang="en-US" sz="1800" b="0" i="0" u="none" strike="noStrike" baseline="0" dirty="0">
                <a:latin typeface="CMMI10"/>
              </a:rPr>
              <a:t>O</a:t>
            </a:r>
            <a:r>
              <a:rPr lang="en-US" sz="1800" b="0" i="0" u="none" strike="noStrike" baseline="0" dirty="0">
                <a:latin typeface="CMR10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n</a:t>
            </a:r>
            <a:r>
              <a:rPr lang="en-US" sz="1800" b="0" i="0" u="none" strike="noStrike" baseline="0" dirty="0">
                <a:latin typeface="CMR7"/>
              </a:rPr>
              <a:t>2</a:t>
            </a:r>
            <a:r>
              <a:rPr lang="en-US" sz="1800" b="0" i="0" u="none" strike="noStrike" baseline="0" dirty="0">
                <a:latin typeface="CMR10"/>
              </a:rPr>
              <a:t>) to </a:t>
            </a:r>
            <a:r>
              <a:rPr lang="en-IN" sz="1800" b="0" i="0" u="none" strike="noStrike" baseline="0" dirty="0">
                <a:latin typeface="CMMI10"/>
              </a:rPr>
              <a:t>O</a:t>
            </a:r>
            <a:r>
              <a:rPr lang="en-IN" sz="1800" b="0" i="0" u="none" strike="noStrike" baseline="0" dirty="0">
                <a:latin typeface="CMR10"/>
              </a:rPr>
              <a:t>(</a:t>
            </a:r>
            <a:r>
              <a:rPr lang="en-IN" sz="1800" b="0" i="0" u="none" strike="noStrike" baseline="0" dirty="0">
                <a:latin typeface="CMMI10"/>
              </a:rPr>
              <a:t>n </a:t>
            </a:r>
            <a:r>
              <a:rPr lang="en-IN" sz="1800" b="0" i="0" u="none" strike="noStrike" baseline="0" dirty="0">
                <a:latin typeface="CMR10"/>
              </a:rPr>
              <a:t>log </a:t>
            </a:r>
            <a:r>
              <a:rPr lang="en-IN" sz="1800" b="0" i="0" u="none" strike="noStrike" baseline="0" dirty="0">
                <a:latin typeface="CMMI10"/>
              </a:rPr>
              <a:t>n</a:t>
            </a:r>
            <a:r>
              <a:rPr lang="en-IN" sz="1800" b="0" i="0" u="none" strike="noStrike" baseline="0" dirty="0">
                <a:latin typeface="CMR10"/>
              </a:rPr>
              <a:t>).</a:t>
            </a:r>
            <a:endParaRPr lang="en-US" alt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800" dirty="0"/>
              <a:t>Adds an adaptive cooling scheme to a general force-directed model </a:t>
            </a:r>
          </a:p>
          <a:p>
            <a:pPr lvl="1"/>
            <a:r>
              <a:rPr lang="en-US" altLang="en-US" sz="1600" dirty="0"/>
              <a:t>Step length remains constant until there are consecutive energy reductions, in which case the step size is increased, or</a:t>
            </a:r>
          </a:p>
          <a:p>
            <a:pPr lvl="1"/>
            <a:r>
              <a:rPr lang="en-US" altLang="en-US" sz="1600" dirty="0"/>
              <a:t>If there is an energy increase then step length is decreased</a:t>
            </a:r>
            <a:endParaRPr lang="en-IN" altLang="en-US" sz="1600" dirty="0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E33D992A-433E-E8FF-3D1E-04F786327D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D173BF7-F7A9-4212-8258-338B4E684158}" type="slidenum">
              <a:rPr lang="en-US" altLang="en-US" smtClean="0">
                <a:solidFill>
                  <a:srgbClr val="FFFFFF"/>
                </a:solidFill>
              </a:rPr>
              <a:pPr/>
              <a:t>54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03E5-0B50-5615-60B2-F9E14225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Example</a:t>
            </a:r>
          </a:p>
        </p:txBody>
      </p:sp>
      <p:sp>
        <p:nvSpPr>
          <p:cNvPr id="86019" name="Slide Number Placeholder 2">
            <a:extLst>
              <a:ext uri="{FF2B5EF4-FFF2-40B4-BE49-F238E27FC236}">
                <a16:creationId xmlns:a16="http://schemas.microsoft.com/office/drawing/2014/main" id="{4304FDB3-672B-954C-2D8A-EF1B45017B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EB94527-5956-4A57-9454-02D6E930698A}" type="slidenum">
              <a:rPr lang="en-US" altLang="en-US" smtClean="0">
                <a:solidFill>
                  <a:srgbClr val="FFFFFF"/>
                </a:solidFill>
              </a:rPr>
              <a:pPr/>
              <a:t>55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86020" name="Picture 6">
            <a:extLst>
              <a:ext uri="{FF2B5EF4-FFF2-40B4-BE49-F238E27FC236}">
                <a16:creationId xmlns:a16="http://schemas.microsoft.com/office/drawing/2014/main" id="{7E5E35C3-058B-66B2-1A1B-103BC64A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09738"/>
            <a:ext cx="64071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Box 8">
            <a:extLst>
              <a:ext uri="{FF2B5EF4-FFF2-40B4-BE49-F238E27FC236}">
                <a16:creationId xmlns:a16="http://schemas.microsoft.com/office/drawing/2014/main" id="{F2CF0DA5-D9D1-919F-35EB-AE8F104D3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4038600"/>
            <a:ext cx="6864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>
                <a:latin typeface="CMR10"/>
              </a:rPr>
              <a:t>Each image from l</a:t>
            </a:r>
            <a:r>
              <a:rPr lang="en-US" altLang="en-US">
                <a:latin typeface="CMR10"/>
              </a:rPr>
              <a:t>eft to right shows the layout propagated back up through each less coarse version of the graph,</a:t>
            </a:r>
          </a:p>
          <a:p>
            <a:r>
              <a:rPr lang="en-US" altLang="en-US">
                <a:latin typeface="CMR10"/>
              </a:rPr>
              <a:t>i.e., (a) is the most coarse version of the graph while (d) is the  final layout.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454A-20B4-45B3-7C98-947D657B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Dimensionality Reduction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C34D2402-8054-5D8C-8D26-6DD58053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MR10"/>
              </a:rPr>
              <a:t>Dimension reduction is the process of taking data expressed in high-dimensional space and projecting it onto a lower-dimensional space. </a:t>
            </a:r>
          </a:p>
          <a:p>
            <a:pPr>
              <a:defRPr/>
            </a:pPr>
            <a:r>
              <a:rPr lang="en-US" dirty="0">
                <a:latin typeface="CMR10"/>
              </a:rPr>
              <a:t>The challenge is to try to retain the information that is in the high-dimensional space and capture it in the lower-dimensional representation. </a:t>
            </a:r>
          </a:p>
          <a:p>
            <a:pPr>
              <a:defRPr/>
            </a:pPr>
            <a:r>
              <a:rPr lang="en-US" dirty="0">
                <a:latin typeface="CMR10"/>
              </a:rPr>
              <a:t>Most dimension reduction techniques currently used for graph layout use the graph-theoretic distance between a pair of nodes as the information that is to be preserved. </a:t>
            </a:r>
          </a:p>
          <a:p>
            <a:r>
              <a:rPr lang="en-US" altLang="en-US" dirty="0"/>
              <a:t>2 common techniques for </a:t>
            </a:r>
            <a:r>
              <a:rPr lang="en-US" dirty="0">
                <a:latin typeface="CMR10"/>
              </a:rPr>
              <a:t>Dimension reduction:</a:t>
            </a:r>
            <a:endParaRPr lang="en-US" altLang="en-US" dirty="0"/>
          </a:p>
          <a:p>
            <a:pPr lvl="1"/>
            <a:r>
              <a:rPr lang="en-US" altLang="en-US" dirty="0"/>
              <a:t>Principal Component Analysis (PCA)</a:t>
            </a:r>
          </a:p>
          <a:p>
            <a:pPr lvl="1"/>
            <a:r>
              <a:rPr lang="en-US" altLang="en-US" dirty="0"/>
              <a:t>Multidimensional Scaling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A128F0F6-83DA-533B-4EF9-1CD8111680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F434C5-833C-44E0-81E3-4CDC053CFEB4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0433-CB2E-BB5C-0910-E48D3D03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256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Studio-Feixen-Sans"/>
              </a:rPr>
              <a:t>Principal Component Analysis (PCA)</a:t>
            </a:r>
            <a:endParaRPr lang="en-IN" dirty="0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0685B4D9-0B21-726B-2D06-6B6B9D72E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876800"/>
          </a:xfrm>
        </p:spPr>
        <p:txBody>
          <a:bodyPr/>
          <a:lstStyle/>
          <a:p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Principal Component Analysis (PCA) is a </a:t>
            </a:r>
            <a:r>
              <a:rPr lang="en-US" altLang="en-US" sz="2000" b="1">
                <a:solidFill>
                  <a:srgbClr val="05192D"/>
                </a:solidFill>
                <a:latin typeface="Studio-Feixen-Sans"/>
              </a:rPr>
              <a:t>linear dimensionality reduction</a:t>
            </a:r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 technique that can be utilized for extracting information from a high-dimensional space by projecting it into a lower-dimensional sub-space. </a:t>
            </a:r>
          </a:p>
          <a:p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It tries to preserve the essential parts that have more variation of the data and remove the non-essential parts with fewer variation.</a:t>
            </a:r>
          </a:p>
          <a:p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When the data is projected into a lower dimension (assume three dimensions) from a higher space, the lower dimensions are nothing but the Principal Components that captures most of the variance of the data.</a:t>
            </a:r>
          </a:p>
          <a:p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Principal components have both direction and magnitude. The direction represents across which </a:t>
            </a:r>
            <a:r>
              <a:rPr lang="en-US" altLang="en-US" sz="2000" i="1">
                <a:solidFill>
                  <a:srgbClr val="05192D"/>
                </a:solidFill>
                <a:latin typeface="Studio-Feixen-Sans"/>
              </a:rPr>
              <a:t>principal axes</a:t>
            </a:r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 the data is mostly spread out or has most variance and the magnitude signifies the amount of variance that Principal Component captures of the data when projected onto that axis. </a:t>
            </a:r>
          </a:p>
          <a:p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The principal components are a straight line, and the first principal component holds the most variance in the data. </a:t>
            </a:r>
          </a:p>
          <a:p>
            <a:r>
              <a:rPr lang="en-US" altLang="en-US" sz="2000">
                <a:solidFill>
                  <a:srgbClr val="05192D"/>
                </a:solidFill>
                <a:latin typeface="Studio-Feixen-Sans"/>
              </a:rPr>
              <a:t>Each subsequent principal component is orthogonal to the last and has a lesser variance. </a:t>
            </a:r>
          </a:p>
          <a:p>
            <a:endParaRPr lang="en-IN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96D7E70F-34BC-010D-E74D-8E9BA0F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53FAAC-F0A7-4A91-ACCA-06083261946B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41D5-AAD6-C36F-8F4D-BFB6928B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High-dimensional Embedding (HDE)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CD5F-4F37-C823-DE81-0BA8ABB2B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/>
              <a:t>The aim of this layout was to follow the convention of placing adjacent nodes close together and non-adjacent nodes further apart. </a:t>
            </a:r>
          </a:p>
          <a:p>
            <a:pPr>
              <a:defRPr/>
            </a:pPr>
            <a:r>
              <a:rPr lang="en-US" sz="2000" dirty="0"/>
              <a:t>The graph is first embedded in a high-dimensional space by choosing 50 nodes as pivots and associating each pivot with a dimension</a:t>
            </a:r>
          </a:p>
          <a:p>
            <a:pPr>
              <a:defRPr/>
            </a:pPr>
            <a:r>
              <a:rPr lang="en-US" sz="2000" dirty="0"/>
              <a:t>Nodes are then expressed in high-dimensional space as graph-theoretic distances from pivots. </a:t>
            </a:r>
          </a:p>
          <a:p>
            <a:pPr>
              <a:defRPr/>
            </a:pPr>
            <a:r>
              <a:rPr lang="en-US" sz="2000" dirty="0"/>
              <a:t>Then the graph is linearly projected onto two dimensions using PCA.</a:t>
            </a:r>
          </a:p>
          <a:p>
            <a:pPr>
              <a:defRPr/>
            </a:pPr>
            <a:r>
              <a:rPr lang="en-US" sz="2000" b="0" i="0" u="none" strike="noStrike" baseline="0" dirty="0"/>
              <a:t>HDE is one of the quickest layout techniques available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algn="l"/>
            <a:r>
              <a:rPr lang="en-US" sz="1800" b="0" i="0" u="none" strike="noStrike" baseline="0" dirty="0" err="1">
                <a:latin typeface="CMR10"/>
              </a:rPr>
              <a:t>Harel</a:t>
            </a:r>
            <a:r>
              <a:rPr lang="en-US" sz="1800" b="0" i="0" u="none" strike="noStrike" baseline="0" dirty="0">
                <a:latin typeface="CMR10"/>
              </a:rPr>
              <a:t> D and </a:t>
            </a:r>
            <a:r>
              <a:rPr lang="en-US" sz="1800" b="0" i="0" u="none" strike="noStrike" baseline="0" dirty="0" err="1">
                <a:latin typeface="CMR10"/>
              </a:rPr>
              <a:t>Koren</a:t>
            </a:r>
            <a:r>
              <a:rPr lang="en-US" sz="1800" b="0" i="0" u="none" strike="noStrike" baseline="0" dirty="0">
                <a:latin typeface="CMR10"/>
              </a:rPr>
              <a:t> Y, Graph drawing by high-dimensional embedding. </a:t>
            </a:r>
            <a:r>
              <a:rPr lang="en-US" sz="1800" b="0" i="0" u="none" strike="noStrike" baseline="0" dirty="0">
                <a:latin typeface="CMTI10"/>
              </a:rPr>
              <a:t>Journal of Graph </a:t>
            </a:r>
            <a:r>
              <a:rPr lang="en-IN" sz="1800" b="0" i="0" u="none" strike="noStrike" baseline="0" dirty="0">
                <a:latin typeface="CMTI10"/>
              </a:rPr>
              <a:t>Algorithms and Applications </a:t>
            </a:r>
            <a:r>
              <a:rPr lang="en-IN" sz="1800" b="0" i="0" u="none" strike="noStrike" baseline="0" dirty="0">
                <a:latin typeface="CMR10"/>
              </a:rPr>
              <a:t>2004</a:t>
            </a: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FABB0418-329D-D515-ECED-77B1610234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288213-5A74-4C8A-B851-6467BCC9F302}" type="slidenum">
              <a:rPr lang="en-US" altLang="en-US" smtClean="0">
                <a:solidFill>
                  <a:srgbClr val="FFFFFF"/>
                </a:solidFill>
              </a:rPr>
              <a:pPr/>
              <a:t>58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0A67-338C-063A-C0FA-CFB659FD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Multidimensional Scaling</a:t>
            </a:r>
            <a:endParaRPr lang="en-IN" dirty="0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F184061B-5250-B950-6FFF-858D8FA3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1F2937"/>
                </a:solidFill>
                <a:latin typeface="Inter"/>
              </a:rPr>
              <a:t>MDS is a non-linear technique for embedding data in a lower-dimensional space</a:t>
            </a:r>
          </a:p>
          <a:p>
            <a:r>
              <a:rPr lang="en-US" altLang="en-US" dirty="0">
                <a:solidFill>
                  <a:srgbClr val="555555"/>
                </a:solidFill>
                <a:latin typeface="Inter"/>
              </a:rPr>
              <a:t>It maps points residing in a higher-dimensional space to a lower-dimensional space while preserving the distances between those points as much as possible. </a:t>
            </a:r>
          </a:p>
          <a:p>
            <a:r>
              <a:rPr lang="en-US" altLang="en-US" dirty="0">
                <a:solidFill>
                  <a:srgbClr val="555555"/>
                </a:solidFill>
                <a:latin typeface="Inter"/>
              </a:rPr>
              <a:t>Because of this, the pairwise distances between points in the lower-dimensional space are matched closely to their actual distances.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130BAE51-D5A5-AB7A-35A1-FB7E4B691C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F2DD1A-C477-4721-B31C-FAC2865C3C6B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5AA6-04BA-1F28-2266-2BBFDB40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304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Basics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87F34-64FE-5D22-A0E4-7FE44DE6F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3" y="1219200"/>
            <a:ext cx="8301037" cy="5334000"/>
          </a:xfrm>
        </p:spPr>
        <p:txBody>
          <a:bodyPr rtlCol="0">
            <a:normAutofit fontScale="92500"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Vis</a:t>
            </a:r>
            <a:r>
              <a:rPr lang="en-US" sz="2200" dirty="0">
                <a:solidFill>
                  <a:schemeClr val="tx1"/>
                </a:solidFill>
              </a:rPr>
              <a:t>ualizatio</a:t>
            </a:r>
            <a:r>
              <a:rPr lang="en-US" sz="2000" dirty="0">
                <a:solidFill>
                  <a:schemeClr val="tx1"/>
                </a:solidFill>
              </a:rPr>
              <a:t>n is essentially a mapping process from computer representations to perceptual representations, choosing encoding techniques to maximize human understanding and communication. The goal of a viewer might be a deeper understanding of physical phenomena or mathematical concepts, but it also might be a visual proof of computer representations derived from such an initial stage. </a:t>
            </a:r>
          </a:p>
          <a:p>
            <a:pPr marL="182880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</a:rPr>
              <a:t>“The purpose of visualization is insight, not pictures”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Insight: discovery, decision making, explanation 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“Visualization is really about external cognition, that is, how resources outside the mind can be used to boost the cognitive capabilities of the mind.”  - Stuart Card, Xerox PARC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EFA5CA00-4B9C-C4CE-749E-25EBF44C8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3429000"/>
            <a:ext cx="62388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Slide Number Placeholder 4">
            <a:extLst>
              <a:ext uri="{FF2B5EF4-FFF2-40B4-BE49-F238E27FC236}">
                <a16:creationId xmlns:a16="http://schemas.microsoft.com/office/drawing/2014/main" id="{67BC5153-0AF0-3E96-8894-7D55426D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47CB09-316D-4136-986E-5056283B3AAE}" type="slidenum">
              <a:rPr lang="en-US" altLang="en-US" smtClean="0">
                <a:solidFill>
                  <a:srgbClr val="FFFFFF"/>
                </a:solidFill>
              </a:rPr>
              <a:pPr/>
              <a:t>6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2365-CD09-36B1-C072-95ED39A2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Pivot MDS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9DB4-DC63-D9A6-8AE9-5DDEF008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>
                <a:latin typeface="CMR10"/>
              </a:rPr>
              <a:t>In Pivot MDS some nodes are assigned to be pivots</a:t>
            </a:r>
          </a:p>
          <a:p>
            <a:pPr algn="l"/>
            <a:r>
              <a:rPr lang="en-US" dirty="0">
                <a:latin typeface="CMR10"/>
              </a:rPr>
              <a:t>T</a:t>
            </a:r>
            <a:r>
              <a:rPr lang="en-US" sz="2400" b="0" i="0" u="none" strike="noStrike" baseline="0" dirty="0">
                <a:latin typeface="CMR10"/>
              </a:rPr>
              <a:t>he first pivot is chosen randomly and subsequent ones are chosen by being the node with the greatest graph-theoretic distance from all selected pivots so far). </a:t>
            </a:r>
          </a:p>
          <a:p>
            <a:pPr algn="l"/>
            <a:r>
              <a:rPr lang="en-US" sz="2400" b="0" i="0" u="none" strike="noStrike" baseline="0" dirty="0">
                <a:latin typeface="CMR10"/>
              </a:rPr>
              <a:t>Non-pivots are positioned based on their distances to the pivot nodes </a:t>
            </a:r>
            <a:endParaRPr lang="en-US" dirty="0">
              <a:latin typeface="CMR10"/>
            </a:endParaRPr>
          </a:p>
          <a:p>
            <a:pPr algn="l"/>
            <a:r>
              <a:rPr lang="en-US" sz="2400" b="0" i="0" u="none" strike="noStrike" baseline="0" dirty="0">
                <a:latin typeface="CMR10"/>
              </a:rPr>
              <a:t>The pivot nodes can use the distances both to other pivot nodes and non-pivot nodes to determine their position.</a:t>
            </a:r>
          </a:p>
          <a:p>
            <a:pPr algn="l"/>
            <a:endParaRPr lang="en-US" altLang="en-US" dirty="0">
              <a:latin typeface="CMR10"/>
            </a:endParaRPr>
          </a:p>
          <a:p>
            <a:pPr algn="l"/>
            <a:r>
              <a:rPr lang="en-US" sz="1800" b="0" i="0" u="none" strike="noStrike" baseline="0" dirty="0" err="1">
                <a:latin typeface="CMR10"/>
              </a:rPr>
              <a:t>Brandes</a:t>
            </a:r>
            <a:r>
              <a:rPr lang="en-US" sz="1800" b="0" i="0" u="none" strike="noStrike" baseline="0" dirty="0">
                <a:latin typeface="CMR10"/>
              </a:rPr>
              <a:t> U and </a:t>
            </a:r>
            <a:r>
              <a:rPr lang="en-US" sz="1800" b="0" i="0" u="none" strike="noStrike" baseline="0" dirty="0" err="1">
                <a:latin typeface="CMR10"/>
              </a:rPr>
              <a:t>Pich</a:t>
            </a:r>
            <a:r>
              <a:rPr lang="en-US" sz="1800" b="0" i="0" u="none" strike="noStrike" baseline="0" dirty="0">
                <a:latin typeface="CMR10"/>
              </a:rPr>
              <a:t> C, </a:t>
            </a:r>
            <a:r>
              <a:rPr lang="en-US" sz="1800" b="0" i="0" u="none" strike="noStrike" baseline="0" dirty="0" err="1">
                <a:latin typeface="CMR10"/>
              </a:rPr>
              <a:t>Eigensolver</a:t>
            </a:r>
            <a:r>
              <a:rPr lang="en-US" sz="1800" b="0" i="0" u="none" strike="noStrike" baseline="0" dirty="0">
                <a:latin typeface="CMR10"/>
              </a:rPr>
              <a:t> methods for progressive multidimensional scaling of large data, in: Kaufmann M and Wagner D (eds.) </a:t>
            </a:r>
            <a:r>
              <a:rPr lang="en-US" sz="1800" b="0" i="0" u="none" strike="noStrike" baseline="0" dirty="0">
                <a:latin typeface="CMTI10"/>
              </a:rPr>
              <a:t>Graph Drawing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>
                <a:latin typeface="CMTI10"/>
              </a:rPr>
              <a:t>Lecture Notes in Computer </a:t>
            </a:r>
            <a:r>
              <a:rPr lang="en-IN" sz="1800" b="0" i="0" u="none" strike="noStrike" baseline="0" dirty="0">
                <a:latin typeface="CMTI10"/>
              </a:rPr>
              <a:t>Science</a:t>
            </a:r>
            <a:r>
              <a:rPr lang="en-IN" sz="1800" b="0" i="0" u="none" strike="noStrike" baseline="0" dirty="0">
                <a:latin typeface="CMR10"/>
              </a:rPr>
              <a:t>, volume 4372, 2007.</a:t>
            </a:r>
            <a:endParaRPr lang="en-IN" alt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8EBD5-E7CF-E80A-3A4D-AD2A1611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310EE-05EB-4B6F-B23F-876D1498F66F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2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997D-FDD5-F3FC-E39D-484CBA7E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Node Attributes for Layout</a:t>
            </a:r>
            <a:endParaRPr lang="en-IN" dirty="0"/>
          </a:p>
        </p:txBody>
      </p:sp>
      <p:sp>
        <p:nvSpPr>
          <p:cNvPr id="89091" name="Content Placeholder 2">
            <a:extLst>
              <a:ext uri="{FF2B5EF4-FFF2-40B4-BE49-F238E27FC236}">
                <a16:creationId xmlns:a16="http://schemas.microsoft.com/office/drawing/2014/main" id="{B521BED2-1E9E-1E4E-8B29-965A82B01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/>
              <a:t>Attributes of nodes influence geometric positioning </a:t>
            </a:r>
          </a:p>
          <a:p>
            <a:pPr lvl="1"/>
            <a:r>
              <a:rPr lang="en-US" altLang="en-US" sz="1800" dirty="0"/>
              <a:t>Example: Scatter plot based on node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/>
              <a:t>Not just some arbitrary layout - Utilize graph statistical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/>
              <a:t>There are three main ways attributes can be used in graph layout: </a:t>
            </a:r>
          </a:p>
          <a:p>
            <a:pPr lvl="1"/>
            <a:r>
              <a:rPr lang="en-US" altLang="en-US" sz="1800" dirty="0"/>
              <a:t>use them to impose a set of restrictions on the placement of nodes</a:t>
            </a:r>
          </a:p>
          <a:p>
            <a:pPr lvl="1"/>
            <a:r>
              <a:rPr lang="en-US" altLang="en-US" sz="1800" dirty="0"/>
              <a:t>use membership of a group or cluster to position the nodes </a:t>
            </a:r>
          </a:p>
          <a:p>
            <a:pPr lvl="1"/>
            <a:r>
              <a:rPr lang="en-US" altLang="en-US" sz="1800" dirty="0"/>
              <a:t>directly map an attribute (or attributes) to a coordinate in the layout space (e.g., x and y in a Cartesian system).</a:t>
            </a:r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E795AF7F-9065-3CA5-5CEE-853FA5DF7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2D933F-E658-421F-AC7C-639CB2AD1B63}" type="slidenum">
              <a:rPr lang="en-US" altLang="en-US" smtClean="0">
                <a:solidFill>
                  <a:srgbClr val="FFFFFF"/>
                </a:solidFill>
              </a:rPr>
              <a:pPr/>
              <a:t>61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AB13-3909-815A-3B89-8D28050A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891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Pivot Graph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2C7D6A33-C485-B4DB-2FB1-DFCA8078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79513"/>
            <a:ext cx="35052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Cluster on common node attributes </a:t>
            </a:r>
          </a:p>
          <a:p>
            <a:pPr lvl="1">
              <a:defRPr/>
            </a:pPr>
            <a:r>
              <a:rPr lang="en-US" altLang="en-US" sz="1800" dirty="0"/>
              <a:t>Put all A’s together, all B’s together, …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Position nodes into a grid based on attributes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Draw edge from A to B depending on how many edges from some A to some B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Problems:</a:t>
            </a:r>
          </a:p>
          <a:p>
            <a:pPr lvl="1">
              <a:defRPr/>
            </a:pPr>
            <a:r>
              <a:rPr lang="en-US" sz="1600" dirty="0"/>
              <a:t>Only 2 variables</a:t>
            </a:r>
          </a:p>
          <a:p>
            <a:pPr lvl="1">
              <a:defRPr/>
            </a:pPr>
            <a:r>
              <a:rPr lang="en-IN" sz="1600" dirty="0"/>
              <a:t>Doesn’t support continuous variables</a:t>
            </a:r>
            <a:endParaRPr lang="en-US" altLang="en-US" sz="1600" dirty="0"/>
          </a:p>
          <a:p>
            <a:pPr>
              <a:defRPr/>
            </a:pPr>
            <a:endParaRPr lang="en-US" altLang="en-US" dirty="0"/>
          </a:p>
          <a:p>
            <a:pPr marL="274637" lvl="1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Wattenberg CHI ‘06 </a:t>
            </a:r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1FDE0EF5-92D8-E042-0C41-79FBADE8F7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C65050-2EAF-495C-957D-2C8114089FA4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90117" name="Picture 3">
            <a:extLst>
              <a:ext uri="{FF2B5EF4-FFF2-40B4-BE49-F238E27FC236}">
                <a16:creationId xmlns:a16="http://schemas.microsoft.com/office/drawing/2014/main" id="{E211DB40-1DDC-903B-36A8-981CFE749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349375"/>
            <a:ext cx="3238500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5">
            <a:extLst>
              <a:ext uri="{FF2B5EF4-FFF2-40B4-BE49-F238E27FC236}">
                <a16:creationId xmlns:a16="http://schemas.microsoft.com/office/drawing/2014/main" id="{50452080-34A7-1657-ECA8-72901C013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4267200"/>
            <a:ext cx="36957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1600"/>
              <a:t>Communication network of people in a large company. X-axis is division, y-axis is office geography. The division in the leftmost column has far more cross-location communication than the others.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015C-AD6E-DE9E-2917-ADAF2AA5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8913"/>
            <a:ext cx="82296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latin typeface="+mn-lt"/>
              </a:rPr>
              <a:t>Network Visualization by Semantic Substrates (NVSS)</a:t>
            </a:r>
          </a:p>
        </p:txBody>
      </p:sp>
      <p:sp>
        <p:nvSpPr>
          <p:cNvPr id="91139" name="Content Placeholder 2">
            <a:extLst>
              <a:ext uri="{FF2B5EF4-FFF2-40B4-BE49-F238E27FC236}">
                <a16:creationId xmlns:a16="http://schemas.microsoft.com/office/drawing/2014/main" id="{56EFAFE8-51AB-F2BA-46C7-E0FE50A1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79513"/>
            <a:ext cx="35052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Group nodes into regions according to an attribute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600"/>
              <a:t>Categorical, ordinal, or binned numerical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In each region: Position nodes according to some other attribute(s)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Give users control of link visibility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/>
              <a:t>Shneiderman &amp; Aris TVCG (InfoVis)  2006</a:t>
            </a: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52BE6237-6592-B65F-F873-303C659012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B41666-F349-470D-A60B-4C13F102C6EB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91141" name="Picture 3">
            <a:extLst>
              <a:ext uri="{FF2B5EF4-FFF2-40B4-BE49-F238E27FC236}">
                <a16:creationId xmlns:a16="http://schemas.microsoft.com/office/drawing/2014/main" id="{62309CB5-632D-4590-3DC0-9078684E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79513"/>
            <a:ext cx="3894138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TextBox 3">
            <a:extLst>
              <a:ext uri="{FF2B5EF4-FFF2-40B4-BE49-F238E27FC236}">
                <a16:creationId xmlns:a16="http://schemas.microsoft.com/office/drawing/2014/main" id="{162B2C47-C23D-CBD4-E976-155947F61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46613"/>
            <a:ext cx="4572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1600"/>
              <a:t>Cases are first grouped into Supreme Court and Circuit Court. Positioned based on year.</a:t>
            </a:r>
          </a:p>
          <a:p>
            <a:r>
              <a:rPr lang="en-IN" altLang="en-US" sz="1600"/>
              <a:t>Selecting 2 Circuit Court cases in 1991-1993 generates a comprehensible display of the 18 red Supreme Court and the 2 green Circuit Court citations.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D5C8-D5CF-65C3-C576-32505F51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Matrix Representation</a:t>
            </a:r>
          </a:p>
        </p:txBody>
      </p:sp>
      <p:sp>
        <p:nvSpPr>
          <p:cNvPr id="92163" name="Slide Number Placeholder 2">
            <a:extLst>
              <a:ext uri="{FF2B5EF4-FFF2-40B4-BE49-F238E27FC236}">
                <a16:creationId xmlns:a16="http://schemas.microsoft.com/office/drawing/2014/main" id="{C65A8705-DC51-2E2B-9EA8-5878B235D7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42EBC7-09BC-46F9-87C6-96EA81A510D9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92164" name="Picture 2">
            <a:extLst>
              <a:ext uri="{FF2B5EF4-FFF2-40B4-BE49-F238E27FC236}">
                <a16:creationId xmlns:a16="http://schemas.microsoft.com/office/drawing/2014/main" id="{9DE3F2FA-8AC6-3520-E266-0FD8B835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001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2BD1-3D8B-B707-3DDA-02326C4D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</a:t>
            </a:r>
          </a:p>
        </p:txBody>
      </p:sp>
      <p:sp>
        <p:nvSpPr>
          <p:cNvPr id="93187" name="Slide Number Placeholder 2">
            <a:extLst>
              <a:ext uri="{FF2B5EF4-FFF2-40B4-BE49-F238E27FC236}">
                <a16:creationId xmlns:a16="http://schemas.microsoft.com/office/drawing/2014/main" id="{6AF1FDFE-CB79-6416-17A0-1529D761FA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ED81F1-0D31-48F1-9BB3-F7403ACFC8E9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93188" name="Picture 2">
            <a:extLst>
              <a:ext uri="{FF2B5EF4-FFF2-40B4-BE49-F238E27FC236}">
                <a16:creationId xmlns:a16="http://schemas.microsoft.com/office/drawing/2014/main" id="{55EC3ECA-12FD-73E9-05A0-84111EA2E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3185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9805-DFD3-0A45-5BCE-B694D565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Pros and Cons</a:t>
            </a:r>
          </a:p>
        </p:txBody>
      </p:sp>
      <p:sp>
        <p:nvSpPr>
          <p:cNvPr id="94211" name="Slide Number Placeholder 2">
            <a:extLst>
              <a:ext uri="{FF2B5EF4-FFF2-40B4-BE49-F238E27FC236}">
                <a16:creationId xmlns:a16="http://schemas.microsoft.com/office/drawing/2014/main" id="{5159A6B5-9390-F0F3-2417-1387D3949C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229383-6DDF-4BAF-882D-132731EB039A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94212" name="Picture 2">
            <a:extLst>
              <a:ext uri="{FF2B5EF4-FFF2-40B4-BE49-F238E27FC236}">
                <a16:creationId xmlns:a16="http://schemas.microsoft.com/office/drawing/2014/main" id="{503BDF7F-7FEA-B1F3-4CFA-361EFBBF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4485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1">
            <a:extLst>
              <a:ext uri="{FF2B5EF4-FFF2-40B4-BE49-F238E27FC236}">
                <a16:creationId xmlns:a16="http://schemas.microsoft.com/office/drawing/2014/main" id="{6A311AAE-E75C-93D0-B0C1-EE8BE85E6C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906FD8-0B0A-4A5E-ACF1-99E199B43608}" type="slidenum">
              <a:rPr lang="en-US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95235" name="Picture 2">
            <a:extLst>
              <a:ext uri="{FF2B5EF4-FFF2-40B4-BE49-F238E27FC236}">
                <a16:creationId xmlns:a16="http://schemas.microsoft.com/office/drawing/2014/main" id="{311EDC3D-C7BA-3ED2-19D9-36492753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795338"/>
            <a:ext cx="888682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52C8-79A3-74D8-C986-476A83029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1166018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NimbusRomNo9L-Regu"/>
              </a:rPr>
              <a:t>Machine Learning techniques have been extensively employed to generate graph drawings that mimic the layout styles of given graph drawing examples.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NimbusRomNo9L-Regu"/>
              </a:rPr>
              <a:t>O. Kwon et al., “What would a graph look like in this layout? a machine learning approach to large graph visualization,” </a:t>
            </a:r>
            <a:r>
              <a:rPr lang="en-US" sz="2000" b="0" i="0" u="none" strike="noStrike" baseline="0" dirty="0">
                <a:latin typeface="NimbusRomNo9L-ReguItal"/>
              </a:rPr>
              <a:t>IEEE TVCG</a:t>
            </a:r>
            <a:r>
              <a:rPr lang="en-US" sz="2000" b="0" i="0" u="none" strike="noStrike" baseline="0" dirty="0">
                <a:latin typeface="NimbusRomNo9L-Regu"/>
              </a:rPr>
              <a:t>, 2018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imbusRomNo9L-Regu"/>
              </a:rPr>
              <a:t>P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NimbusRomNo9L-Regu"/>
              </a:rPr>
              <a:t>resented an ML approach to facilitate large graph visualization by learning the topological similarity between large graphs.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NimbusRomNo9L-Regu"/>
              </a:rPr>
              <a:t>Specifically, the method provides a quick overview of visualizations for an input large graph data by learning from the drawings with similar topology structures. </a:t>
            </a:r>
          </a:p>
          <a:p>
            <a:r>
              <a:rPr lang="en-IN" sz="2000" b="0" i="0" u="none" strike="noStrike" baseline="0" dirty="0">
                <a:solidFill>
                  <a:schemeClr val="tx1"/>
                </a:solidFill>
                <a:latin typeface="NimbusRomNo9L-Regu"/>
              </a:rPr>
              <a:t>This approach is further extended in [</a:t>
            </a:r>
            <a:r>
              <a:rPr lang="en-US" sz="2000" b="0" i="0" u="none" strike="noStrike" baseline="0" dirty="0">
                <a:latin typeface="NimbusRomNo9L-Regu"/>
              </a:rPr>
              <a:t>O. Kwon and K. Ma, “A deep generative model for graph layout,” </a:t>
            </a:r>
            <a:r>
              <a:rPr lang="en-US" sz="2000" b="0" i="0" u="none" strike="noStrike" baseline="0" dirty="0">
                <a:latin typeface="NimbusRomNo9L-ReguItal"/>
              </a:rPr>
              <a:t>IEEE TVCG</a:t>
            </a:r>
            <a:r>
              <a:rPr lang="en-US" sz="2000" b="0" i="0" u="none" strike="noStrike" baseline="0" dirty="0">
                <a:latin typeface="NimbusRomNo9L-Regu"/>
              </a:rPr>
              <a:t>, </a:t>
            </a:r>
            <a:r>
              <a:rPr lang="en-IN" sz="2000" b="0" i="0" u="none" strike="noStrike" baseline="0" dirty="0">
                <a:latin typeface="NimbusRomNo9L-Regu"/>
              </a:rPr>
              <a:t>2020</a:t>
            </a:r>
            <a:r>
              <a:rPr lang="en-IN" sz="2000" b="0" i="0" u="none" strike="noStrike" baseline="0" dirty="0">
                <a:solidFill>
                  <a:schemeClr val="tx1"/>
                </a:solidFill>
                <a:latin typeface="NimbusRomNo9L-Regu"/>
              </a:rPr>
              <a:t>] </a:t>
            </a:r>
            <a:endParaRPr lang="en-IN" sz="2000" dirty="0">
              <a:solidFill>
                <a:schemeClr val="tx1"/>
              </a:solidFill>
              <a:latin typeface="NimbusRomNo9L-Regu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NimbusRomNo9L-Regu"/>
              </a:rPr>
              <a:t>L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NimbusRomNo9L-Regu"/>
              </a:rPr>
              <a:t>earns the layout from examples using a deep generative model.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NimbusRomNo9L-Regu"/>
              </a:rPr>
              <a:t>The model is then used to provide users with an intuitive way to explore the layout design space of the input data. </a:t>
            </a:r>
            <a:endParaRPr lang="en-US" sz="1800" dirty="0">
              <a:solidFill>
                <a:schemeClr val="tx1"/>
              </a:solidFill>
              <a:latin typeface="NimbusRomNo9L-Regu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06B57-3F0D-F6C8-190C-6910CD3D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71662-D2D0-C14C-B280-A81C24C23A8E}" type="slidenum">
              <a:rPr kumimoji="0" lang="en-IN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AEBE9C-F6E5-77FE-A780-4065BFE6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316913" cy="868363"/>
          </a:xfrm>
        </p:spPr>
        <p:txBody>
          <a:bodyPr/>
          <a:lstStyle/>
          <a:p>
            <a:r>
              <a:rPr lang="en-IN" sz="3600" b="1" i="0" u="none" strike="noStrike" baseline="0" dirty="0">
                <a:solidFill>
                  <a:schemeClr val="accent2"/>
                </a:solidFill>
                <a:latin typeface="NimbusRomNo9L-Regu"/>
              </a:rPr>
              <a:t>Using Machine Learning for Graph Layout</a:t>
            </a:r>
            <a:endParaRPr lang="en-IN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86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99F6-480B-7E41-0FE7-AE4295C70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3" y="1166018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>
                <a:solidFill>
                  <a:schemeClr val="tx1"/>
                </a:solidFill>
              </a:rPr>
              <a:t>DeepGD</a:t>
            </a:r>
            <a:r>
              <a:rPr lang="en-US" sz="2600" dirty="0">
                <a:solidFill>
                  <a:schemeClr val="tx1"/>
                </a:solidFill>
              </a:rPr>
              <a:t> can generates graph layouts complying with multiple aesthetic metrics simultaneously</a:t>
            </a:r>
          </a:p>
          <a:p>
            <a:r>
              <a:rPr lang="en-US" sz="2600" dirty="0">
                <a:solidFill>
                  <a:schemeClr val="tx1"/>
                </a:solidFill>
              </a:rPr>
              <a:t>It can be applied easily to optimize most of the commonly agreed aesthetic metrics. </a:t>
            </a:r>
          </a:p>
          <a:p>
            <a:r>
              <a:rPr lang="en-US" sz="2600" dirty="0">
                <a:solidFill>
                  <a:schemeClr val="tx1"/>
                </a:solidFill>
              </a:rPr>
              <a:t>Also, </a:t>
            </a:r>
            <a:r>
              <a:rPr lang="en-US" sz="2600" dirty="0" err="1">
                <a:solidFill>
                  <a:schemeClr val="tx1"/>
                </a:solidFill>
              </a:rPr>
              <a:t>DeepGD</a:t>
            </a:r>
            <a:r>
              <a:rPr lang="en-US" sz="2600" dirty="0">
                <a:solidFill>
                  <a:schemeClr val="tx1"/>
                </a:solidFill>
              </a:rPr>
              <a:t> only needs to be trained once</a:t>
            </a:r>
          </a:p>
          <a:p>
            <a:r>
              <a:rPr lang="en-US" sz="2600" dirty="0">
                <a:solidFill>
                  <a:schemeClr val="tx1"/>
                </a:solidFill>
              </a:rPr>
              <a:t>A Convolutional Graph Neural Network (</a:t>
            </a:r>
            <a:r>
              <a:rPr lang="en-US" sz="2600" dirty="0" err="1">
                <a:solidFill>
                  <a:schemeClr val="tx1"/>
                </a:solidFill>
              </a:rPr>
              <a:t>ConvGNN</a:t>
            </a:r>
            <a:r>
              <a:rPr lang="en-US" sz="2600" dirty="0">
                <a:solidFill>
                  <a:schemeClr val="tx1"/>
                </a:solidFill>
              </a:rPr>
              <a:t>) is used to produce the position of nodes such that the desired aesthetic metrics are optimized in the resulting layout. </a:t>
            </a:r>
          </a:p>
          <a:p>
            <a:r>
              <a:rPr lang="en-US" sz="2600" dirty="0">
                <a:solidFill>
                  <a:schemeClr val="tx1"/>
                </a:solidFill>
              </a:rPr>
              <a:t>To accomplish this goal, a multi-objective loss function is designed in a way that each of the aesthetic aspects is represented by an individual component in the composite loss function. </a:t>
            </a:r>
          </a:p>
          <a:p>
            <a:r>
              <a:rPr lang="en-US" sz="2600" dirty="0">
                <a:solidFill>
                  <a:schemeClr val="tx1"/>
                </a:solidFill>
              </a:rPr>
              <a:t>Additionally, two adaptive training strategies are proposed to automatically adjust the weight factors corresponding to each loss component such that the human preference on aesthetics trade-off is reflected in the weight factors.</a:t>
            </a:r>
          </a:p>
          <a:p>
            <a:r>
              <a:rPr lang="en-IN" sz="2300" b="0" i="0" dirty="0" err="1">
                <a:solidFill>
                  <a:srgbClr val="2E414F"/>
                </a:solidFill>
                <a:effectLst/>
              </a:rPr>
              <a:t>Xiaoqi</a:t>
            </a:r>
            <a:r>
              <a:rPr lang="en-IN" sz="2300" b="0" i="0" dirty="0">
                <a:solidFill>
                  <a:srgbClr val="2E414F"/>
                </a:solidFill>
                <a:effectLst/>
              </a:rPr>
              <a:t> Wang, Kevin Yen, </a:t>
            </a:r>
            <a:r>
              <a:rPr lang="en-IN" sz="2300" b="0" i="0" dirty="0" err="1">
                <a:solidFill>
                  <a:srgbClr val="2E414F"/>
                </a:solidFill>
                <a:effectLst/>
              </a:rPr>
              <a:t>Yifan</a:t>
            </a:r>
            <a:r>
              <a:rPr lang="en-IN" sz="2300" b="0" i="0" dirty="0">
                <a:solidFill>
                  <a:srgbClr val="2E414F"/>
                </a:solidFill>
                <a:effectLst/>
              </a:rPr>
              <a:t> Hu and Han-Wei Shen. </a:t>
            </a:r>
            <a:r>
              <a:rPr lang="en-IN" sz="2300" dirty="0" err="1">
                <a:effectLst/>
              </a:rPr>
              <a:t>DeepGD</a:t>
            </a:r>
            <a:r>
              <a:rPr lang="en-IN" sz="2300" dirty="0">
                <a:effectLst/>
              </a:rPr>
              <a:t>: A Deep Learning Framework for Graph Drawing Using GNN. </a:t>
            </a:r>
            <a:r>
              <a:rPr lang="en-IN" sz="2300" b="0" i="0" dirty="0">
                <a:solidFill>
                  <a:srgbClr val="2E414F"/>
                </a:solidFill>
                <a:effectLst/>
              </a:rPr>
              <a:t>IEEE Computer Graphics and Applications, 2021</a:t>
            </a:r>
            <a:endParaRPr lang="en-US" sz="23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7013D-E2F0-A331-21F2-66A7E9ED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71662-D2D0-C14C-B280-A81C24C23A8E}" type="slidenum">
              <a:rPr kumimoji="0" lang="en-IN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9E8E8D-6C21-0C33-824F-A9F7B314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3" y="98425"/>
            <a:ext cx="8080375" cy="782638"/>
          </a:xfrm>
        </p:spPr>
        <p:txBody>
          <a:bodyPr/>
          <a:lstStyle/>
          <a:p>
            <a:r>
              <a:rPr lang="en-IN" sz="3200" b="1" i="0" u="none" strike="noStrike" baseline="0" dirty="0">
                <a:solidFill>
                  <a:schemeClr val="accent2"/>
                </a:solidFill>
                <a:latin typeface="NimbusRomNo9L-Regu"/>
              </a:rPr>
              <a:t>Machine Learning for Graph Layout - </a:t>
            </a:r>
            <a:r>
              <a:rPr lang="en-IN" sz="3200" b="1" i="0" u="none" strike="noStrike" baseline="0" dirty="0" err="1">
                <a:solidFill>
                  <a:schemeClr val="accent2"/>
                </a:solidFill>
                <a:latin typeface="NimbusRomNo9L-Regu"/>
              </a:rPr>
              <a:t>DeepGD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1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6EA8-A5BE-CBEB-B7DE-1F348E2D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Visualization Goals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8A6E9844-EB41-8C77-9AD8-E981D13F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</a:rPr>
              <a:t>Record </a:t>
            </a:r>
            <a:r>
              <a:rPr lang="en-US" altLang="en-US" dirty="0">
                <a:solidFill>
                  <a:schemeClr val="tx1"/>
                </a:solidFill>
              </a:rPr>
              <a:t>information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Blueprints, photographs, seismographs, …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</a:rPr>
              <a:t>Analyze </a:t>
            </a:r>
            <a:r>
              <a:rPr lang="en-US" altLang="en-US" dirty="0">
                <a:solidFill>
                  <a:schemeClr val="tx1"/>
                </a:solidFill>
              </a:rPr>
              <a:t>data to support reasoning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Understand your data better and act upon that understanding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Develop and assess hypotheses (visual </a:t>
            </a:r>
            <a:r>
              <a:rPr lang="en-US" altLang="en-US" i="1" dirty="0">
                <a:solidFill>
                  <a:schemeClr val="tx1"/>
                </a:solidFill>
              </a:rPr>
              <a:t>exploration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Find patterns and discover errors in data</a:t>
            </a:r>
          </a:p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Tahoma" panose="020B0604030504040204" pitchFamily="34" charset="0"/>
              </a:rPr>
              <a:t>Presentation</a:t>
            </a:r>
            <a:r>
              <a:rPr lang="en-US" altLang="en-US" dirty="0">
                <a:solidFill>
                  <a:schemeClr val="tx1"/>
                </a:solidFill>
                <a:latin typeface="Tahoma" panose="020B0604030504040204" pitchFamily="34" charset="0"/>
              </a:rPr>
              <a:t> – Communicate and inform others more effectively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Share and persuade (visual </a:t>
            </a:r>
            <a:r>
              <a:rPr lang="en-US" altLang="en-US" i="1" dirty="0">
                <a:solidFill>
                  <a:schemeClr val="tx1"/>
                </a:solidFill>
              </a:rPr>
              <a:t>explanation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48D0960F-E4CA-657F-5349-81B1043C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0E1622-D96F-4056-94C8-BAAC3D16D33B}" type="slidenum">
              <a:rPr lang="en-US" altLang="en-US" smtClean="0">
                <a:solidFill>
                  <a:srgbClr val="FFFFFF"/>
                </a:solidFill>
              </a:rPr>
              <a:pPr/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99F6-480B-7E41-0FE7-AE4295C70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1" y="1059541"/>
            <a:ext cx="8601839" cy="1694674"/>
          </a:xfrm>
        </p:spPr>
        <p:txBody>
          <a:bodyPr>
            <a:normAutofit/>
          </a:bodyPr>
          <a:lstStyle/>
          <a:p>
            <a:r>
              <a:rPr lang="en-IN" sz="2000" dirty="0" err="1">
                <a:solidFill>
                  <a:schemeClr val="tx1"/>
                </a:solidFill>
              </a:rPr>
              <a:t>SmartGD</a:t>
            </a:r>
            <a:r>
              <a:rPr lang="en-IN" sz="2000" dirty="0">
                <a:solidFill>
                  <a:schemeClr val="tx1"/>
                </a:solidFill>
              </a:rPr>
              <a:t>  is a novel Generative Adversarial Network (GAN) based deep learning framework for graph drawing.</a:t>
            </a:r>
          </a:p>
          <a:p>
            <a:r>
              <a:rPr lang="en-IN" sz="2000" dirty="0">
                <a:solidFill>
                  <a:schemeClr val="tx1"/>
                </a:solidFill>
              </a:rPr>
              <a:t>The system can optimize different quantitative aesthetic goals like </a:t>
            </a:r>
            <a:r>
              <a:rPr lang="en-US" sz="2000" dirty="0">
                <a:solidFill>
                  <a:schemeClr val="tx1"/>
                </a:solidFill>
              </a:rPr>
              <a:t>minimizing stress, minimizing edge crossing, maximizing crossing angle, as well a combination of multiple aesthetics.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IN" sz="22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7013D-E2F0-A331-21F2-66A7E9ED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71662-D2D0-C14C-B280-A81C24C23A8E}" type="slidenum">
              <a:rPr kumimoji="0" lang="en-IN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ADF7FF-1BE3-3694-6FE0-1256CD64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96" y="2959645"/>
            <a:ext cx="4029839" cy="3582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F3BEF-9B78-C80A-A197-4BA68AA8B98E}"/>
              </a:ext>
            </a:extLst>
          </p:cNvPr>
          <p:cNvSpPr txBox="1"/>
          <p:nvPr/>
        </p:nvSpPr>
        <p:spPr>
          <a:xfrm>
            <a:off x="3929743" y="3129752"/>
            <a:ext cx="50836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rPr>
              <a:t>The high-level overview of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rPr>
              <a:t>SmartGD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rPr>
              <a:t>: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rPr>
              <a:t>The training procedure of the GAN-based model.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rPr>
              <a:t>Describes the inference procedure for drawing unseen graph.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rPr>
              <a:t> The self-challenging mechanism is applied only when the optimization criterion is given to learn better quality layouts than the collected examples.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9F86E3-F9C8-C4AD-74D8-120DBCEDF40A}"/>
              </a:ext>
            </a:extLst>
          </p:cNvPr>
          <p:cNvSpPr txBox="1">
            <a:spLocks/>
          </p:cNvSpPr>
          <p:nvPr/>
        </p:nvSpPr>
        <p:spPr>
          <a:xfrm>
            <a:off x="531813" y="98425"/>
            <a:ext cx="8080375" cy="782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2"/>
                </a:solidFill>
                <a:latin typeface="NimbusRomNo9L-Regu"/>
              </a:rPr>
              <a:t>Machine Learning for Graph Layout - </a:t>
            </a:r>
            <a:r>
              <a:rPr lang="en-IN" sz="3200" b="1" dirty="0" err="1">
                <a:solidFill>
                  <a:schemeClr val="accent2"/>
                </a:solidFill>
                <a:latin typeface="NimbusRomNo9L-Regu"/>
              </a:rPr>
              <a:t>SmartGD</a:t>
            </a:r>
            <a:endParaRPr lang="en-IN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960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DAAF-B80D-AD90-B62A-2E1F72BB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63" y="331788"/>
            <a:ext cx="8229600" cy="809625"/>
          </a:xfrm>
        </p:spPr>
        <p:txBody>
          <a:bodyPr/>
          <a:lstStyle/>
          <a:p>
            <a:pPr>
              <a:defRPr/>
            </a:pPr>
            <a:r>
              <a:rPr lang="en-US" sz="4400" dirty="0"/>
              <a:t>Readings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C0F5BAE6-225B-738B-D26B-6B5A4CE0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1413"/>
            <a:ext cx="8229600" cy="5051425"/>
          </a:xfrm>
        </p:spPr>
        <p:txBody>
          <a:bodyPr/>
          <a:lstStyle/>
          <a:p>
            <a:r>
              <a:rPr lang="en-IN" altLang="en-US" sz="1400" dirty="0"/>
              <a:t>H. Gibson, J. Faith, and P. Vickers, “A survey of two-dimensional graph layout techniques for information visualisation,”  Information Visualization, vol. 12, no. 3-4, pp. 324–357, 2013. </a:t>
            </a:r>
            <a:r>
              <a:rPr lang="en-IN" altLang="en-US" sz="1400" dirty="0">
                <a:hlinkClick r:id="rId2"/>
              </a:rPr>
              <a:t>https://journals.sagepub.com/doi/pdf/10.1177/1473871612455749</a:t>
            </a:r>
            <a:endParaRPr lang="en-IN" altLang="en-US" sz="1400" dirty="0"/>
          </a:p>
          <a:p>
            <a:r>
              <a:rPr lang="en-US" altLang="en-US" sz="1400" dirty="0" err="1"/>
              <a:t>Fruchterman</a:t>
            </a:r>
            <a:r>
              <a:rPr lang="en-US" altLang="en-US" sz="1400" dirty="0"/>
              <a:t> and </a:t>
            </a:r>
            <a:r>
              <a:rPr lang="en-US" altLang="en-US" sz="1400" dirty="0" err="1"/>
              <a:t>Reingold</a:t>
            </a:r>
            <a:r>
              <a:rPr lang="en-US" altLang="en-US" sz="1400" dirty="0"/>
              <a:t>. </a:t>
            </a:r>
            <a:r>
              <a:rPr lang="en-US" altLang="en-US" sz="1400" b="1" dirty="0"/>
              <a:t>Graph Drawing by Force-directed Placement. </a:t>
            </a:r>
            <a:r>
              <a:rPr lang="en-US" altLang="en-US" sz="1400" i="1" dirty="0"/>
              <a:t>Software - Practice and Experience, 1991 </a:t>
            </a:r>
            <a:r>
              <a:rPr lang="en-US" altLang="en-US" sz="1400" dirty="0"/>
              <a:t>Available at: </a:t>
            </a:r>
            <a:r>
              <a:rPr lang="en-US" altLang="en-US" sz="1400" i="1" dirty="0">
                <a:hlinkClick r:id="rId3"/>
              </a:rPr>
              <a:t>http://reingold.co/force-directed.pdf</a:t>
            </a:r>
            <a:endParaRPr lang="en-US" altLang="en-US" sz="1400" i="1" dirty="0"/>
          </a:p>
          <a:p>
            <a:r>
              <a:rPr lang="en-US" altLang="en-US" sz="1400" dirty="0"/>
              <a:t>Hu Y, Efficient, high-quality force-directed graph drawing. Mathematica Journal 2005; 10:</a:t>
            </a:r>
            <a:r>
              <a:rPr lang="en-IN" altLang="en-US" sz="1400" dirty="0"/>
              <a:t>37-71 </a:t>
            </a:r>
            <a:r>
              <a:rPr lang="en-US" altLang="en-US" sz="1400" i="1" dirty="0">
                <a:hlinkClick r:id="rId4"/>
              </a:rPr>
              <a:t>https://www.researchgate.net/publication/235633159_Efficient_and_High_Quality_Force-Directed_Graph_Drawing</a:t>
            </a:r>
            <a:endParaRPr lang="en-US" altLang="en-US" sz="1400" i="1" dirty="0"/>
          </a:p>
          <a:p>
            <a:r>
              <a:rPr lang="en-US" sz="1400" dirty="0" err="1"/>
              <a:t>Harel</a:t>
            </a:r>
            <a:r>
              <a:rPr lang="en-US" sz="1400" dirty="0"/>
              <a:t> D and </a:t>
            </a:r>
            <a:r>
              <a:rPr lang="en-US" sz="1400" dirty="0" err="1"/>
              <a:t>Koren</a:t>
            </a:r>
            <a:r>
              <a:rPr lang="en-US" sz="1400" dirty="0"/>
              <a:t> Y, </a:t>
            </a:r>
            <a:r>
              <a:rPr lang="en-US" sz="1400" b="1" dirty="0"/>
              <a:t>Graph drawing by high-dimensional embedding</a:t>
            </a:r>
            <a:r>
              <a:rPr lang="en-US" sz="1400" dirty="0"/>
              <a:t>. </a:t>
            </a:r>
            <a:r>
              <a:rPr lang="en-US" sz="1400" i="1" dirty="0"/>
              <a:t>Journal of Graph Algorithms and Applications 2004; 8: 207-219</a:t>
            </a:r>
            <a:r>
              <a:rPr lang="en-US" sz="1400" dirty="0"/>
              <a:t>.</a:t>
            </a:r>
            <a:endParaRPr lang="en-US" altLang="en-US" sz="1400" i="1" dirty="0">
              <a:solidFill>
                <a:srgbClr val="000000"/>
              </a:solidFill>
            </a:endParaRPr>
          </a:p>
          <a:p>
            <a:r>
              <a:rPr lang="en-US" altLang="en-US" sz="1400" dirty="0">
                <a:solidFill>
                  <a:srgbClr val="000000"/>
                </a:solidFill>
              </a:rPr>
              <a:t>M. Wattenberg, </a:t>
            </a:r>
            <a:r>
              <a:rPr lang="en-US" altLang="en-US" sz="1400" b="1" dirty="0">
                <a:solidFill>
                  <a:srgbClr val="000000"/>
                </a:solidFill>
              </a:rPr>
              <a:t>Visual exploration of multivariate graphs</a:t>
            </a:r>
            <a:r>
              <a:rPr lang="en-US" altLang="en-US" sz="1400" dirty="0">
                <a:solidFill>
                  <a:srgbClr val="000000"/>
                </a:solidFill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</a:rPr>
              <a:t>Proceedings of ACM CHI 2006</a:t>
            </a:r>
            <a:r>
              <a:rPr lang="en-US" altLang="en-US" sz="1400" dirty="0">
                <a:solidFill>
                  <a:srgbClr val="000000"/>
                </a:solidFill>
              </a:rPr>
              <a:t>, Available at: </a:t>
            </a:r>
            <a:r>
              <a:rPr lang="en-US" altLang="en-US" sz="1400" dirty="0">
                <a:solidFill>
                  <a:srgbClr val="000000"/>
                </a:solidFill>
                <a:hlinkClick r:id="rId5"/>
              </a:rPr>
              <a:t>http://hint.fm/papers/pivotgraph.pdf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</a:p>
          <a:p>
            <a:r>
              <a:rPr lang="en-US" altLang="en-US" sz="1400" dirty="0"/>
              <a:t>Henry and Fekete: </a:t>
            </a:r>
            <a:r>
              <a:rPr lang="en-US" altLang="en-US" sz="1400" b="1" dirty="0" err="1"/>
              <a:t>NodeTrix</a:t>
            </a:r>
            <a:r>
              <a:rPr lang="en-US" altLang="en-US" sz="1400" b="1" dirty="0"/>
              <a:t>: A Hybrid Visualization of Social Networks. </a:t>
            </a:r>
            <a:r>
              <a:rPr lang="en-US" altLang="en-US" sz="1400" i="1" dirty="0">
                <a:solidFill>
                  <a:srgbClr val="333333"/>
                </a:solidFill>
              </a:rPr>
              <a:t>IEEE Transactions on Visualization and Computer Graphics</a:t>
            </a:r>
            <a:r>
              <a:rPr lang="en-US" altLang="en-US" sz="1400" dirty="0">
                <a:solidFill>
                  <a:srgbClr val="333333"/>
                </a:solidFill>
              </a:rPr>
              <a:t>, 2007.</a:t>
            </a:r>
            <a:r>
              <a:rPr lang="en-US" altLang="en-US" sz="1400" dirty="0"/>
              <a:t>  Available at: </a:t>
            </a:r>
            <a:r>
              <a:rPr lang="en-US" altLang="en-US" sz="1400" dirty="0">
                <a:hlinkClick r:id="rId6"/>
              </a:rPr>
              <a:t>https://www.microsoft.com/en-us/research/wp-content/uploads/2016/12/Henry_infovis07.pdf</a:t>
            </a:r>
            <a:endParaRPr lang="en-US" altLang="en-US" sz="1400" dirty="0"/>
          </a:p>
          <a:p>
            <a:r>
              <a:rPr lang="en-IN" sz="1400" b="0" i="0" dirty="0" err="1">
                <a:solidFill>
                  <a:srgbClr val="2E414F"/>
                </a:solidFill>
                <a:effectLst/>
              </a:rPr>
              <a:t>Xiaoqi</a:t>
            </a:r>
            <a:r>
              <a:rPr lang="en-IN" sz="1400" b="0" i="0" dirty="0">
                <a:solidFill>
                  <a:srgbClr val="2E414F"/>
                </a:solidFill>
                <a:effectLst/>
              </a:rPr>
              <a:t> Wang, Kevin Yen, </a:t>
            </a:r>
            <a:r>
              <a:rPr lang="en-IN" sz="1400" b="0" i="0" dirty="0" err="1">
                <a:solidFill>
                  <a:srgbClr val="2E414F"/>
                </a:solidFill>
                <a:effectLst/>
              </a:rPr>
              <a:t>Yifan</a:t>
            </a:r>
            <a:r>
              <a:rPr lang="en-IN" sz="1400" b="0" i="0" dirty="0">
                <a:solidFill>
                  <a:srgbClr val="2E414F"/>
                </a:solidFill>
                <a:effectLst/>
              </a:rPr>
              <a:t> Hu and Han-Wei Shen. </a:t>
            </a:r>
            <a:r>
              <a:rPr lang="en-IN" sz="1400" b="1" i="0" dirty="0" err="1">
                <a:solidFill>
                  <a:srgbClr val="2E414F"/>
                </a:solidFill>
                <a:effectLst/>
              </a:rPr>
              <a:t>SmartGD</a:t>
            </a:r>
            <a:r>
              <a:rPr lang="en-IN" sz="1400" b="1" i="0" dirty="0">
                <a:solidFill>
                  <a:srgbClr val="2E414F"/>
                </a:solidFill>
                <a:effectLst/>
              </a:rPr>
              <a:t>: A GAN-Based Graph Drawing Framework for Diverse Aesthetic Goals</a:t>
            </a:r>
            <a:r>
              <a:rPr lang="en-IN" sz="1400" b="1" dirty="0">
                <a:effectLst/>
              </a:rPr>
              <a:t>. </a:t>
            </a:r>
            <a:r>
              <a:rPr lang="en-IN" sz="1400" b="0" i="1" dirty="0">
                <a:solidFill>
                  <a:srgbClr val="2E414F"/>
                </a:solidFill>
                <a:effectLst/>
              </a:rPr>
              <a:t>IEEE transactions on visualization and computer graphics, 2022</a:t>
            </a:r>
            <a:endParaRPr lang="en-US" sz="1400" i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en-US" sz="1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96260" name="Slide Number Placeholder 5">
            <a:extLst>
              <a:ext uri="{FF2B5EF4-FFF2-40B4-BE49-F238E27FC236}">
                <a16:creationId xmlns:a16="http://schemas.microsoft.com/office/drawing/2014/main" id="{A2BF0A14-522F-F038-9C16-F3DCBCBDA7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D6696B-F03D-4924-AAD6-792396BD5A7E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482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0688"/>
            <a:ext cx="8540496" cy="1304544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dirty="0"/>
            </a:br>
            <a:r>
              <a:rPr lang="en-US" sz="4800" dirty="0"/>
              <a:t>Network Visualization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Graph Layout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Tree Visualization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Graphical Excellence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Visualization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71662-D2D0-C14C-B280-A81C24C23A8E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534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FC77-581A-1868-FCC0-2B794C92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1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Tree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B4C4515-1BC7-4F8F-F392-4D340F5E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rgbClr val="202122"/>
                </a:solidFill>
              </a:rPr>
              <a:t>A </a:t>
            </a:r>
            <a:r>
              <a:rPr lang="en-US" altLang="en-US" b="1">
                <a:solidFill>
                  <a:srgbClr val="202122"/>
                </a:solidFill>
              </a:rPr>
              <a:t>tree</a:t>
            </a:r>
            <a:r>
              <a:rPr lang="en-US" altLang="en-US">
                <a:solidFill>
                  <a:srgbClr val="202122"/>
                </a:solidFill>
              </a:rPr>
              <a:t> is a hierarchical structure with a set of connected nodes. </a:t>
            </a:r>
          </a:p>
          <a:p>
            <a:pPr lvl="1"/>
            <a:r>
              <a:rPr lang="en-US" altLang="en-US"/>
              <a:t>Nodes have a parent and zero or more children</a:t>
            </a:r>
          </a:p>
          <a:p>
            <a:pPr lvl="1"/>
            <a:r>
              <a:rPr lang="en-US" altLang="en-US"/>
              <a:t>Root: Node with no parent (</a:t>
            </a:r>
            <a:r>
              <a:rPr lang="en-US" altLang="en-US">
                <a:solidFill>
                  <a:srgbClr val="202122"/>
                </a:solidFill>
              </a:rPr>
              <a:t>the top-most node in the tree hierarchy)</a:t>
            </a:r>
            <a:endParaRPr lang="en-US" altLang="en-US"/>
          </a:p>
          <a:p>
            <a:pPr lvl="1"/>
            <a:r>
              <a:rPr lang="en-US" altLang="en-US"/>
              <a:t>Leaves: Nodes with no children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A Tree is a graph with no cycles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rgbClr val="202122"/>
                </a:solidFill>
              </a:rPr>
              <a:t>Each child can be treated like the root node of its own subtree (recursive structure)</a:t>
            </a:r>
            <a:endParaRPr lang="en-US" alt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Many occurrences in the real world:</a:t>
            </a:r>
          </a:p>
          <a:p>
            <a:pPr lvl="1"/>
            <a:r>
              <a:rPr lang="en-US" altLang="en-US"/>
              <a:t>File/directory systems on computers </a:t>
            </a:r>
          </a:p>
          <a:p>
            <a:pPr lvl="1"/>
            <a:r>
              <a:rPr lang="en-US" altLang="en-US"/>
              <a:t>Organization charts </a:t>
            </a:r>
          </a:p>
          <a:p>
            <a:pPr lvl="1"/>
            <a:r>
              <a:rPr lang="en-US" altLang="en-US"/>
              <a:t>Animal kingdom: Phylum,…, genus,… </a:t>
            </a:r>
          </a:p>
          <a:p>
            <a:pPr lvl="1"/>
            <a:r>
              <a:rPr lang="en-US" altLang="en-US"/>
              <a:t>Object-oriented software classes 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4FE7C747-37F3-3285-F697-E163C1461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1316B0-5059-47ED-9906-321CBC95F16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1" name="Picture 2">
            <a:extLst>
              <a:ext uri="{FF2B5EF4-FFF2-40B4-BE49-F238E27FC236}">
                <a16:creationId xmlns:a16="http://schemas.microsoft.com/office/drawing/2014/main" id="{620AB43D-D35C-DE19-9FDE-CF3F9909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480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405D-6787-C064-1452-8B8A72A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Tasks</a:t>
            </a:r>
            <a:endParaRPr lang="en-IN" dirty="0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583E6CD5-8CB5-5AB8-ED63-429302F1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Describe/understand structure </a:t>
            </a:r>
          </a:p>
          <a:p>
            <a:r>
              <a:rPr lang="en-US" altLang="en-US"/>
              <a:t>Find items </a:t>
            </a:r>
          </a:p>
          <a:p>
            <a:r>
              <a:rPr lang="en-US" altLang="en-US"/>
              <a:t>What are the parent/children/siblings of x? </a:t>
            </a:r>
          </a:p>
          <a:p>
            <a:r>
              <a:rPr lang="en-US" altLang="en-US"/>
              <a:t>Where is this subtree? </a:t>
            </a:r>
          </a:p>
          <a:p>
            <a:r>
              <a:rPr lang="en-US" altLang="en-US"/>
              <a:t>Where are nodes with particular values located?</a:t>
            </a:r>
          </a:p>
          <a:p>
            <a:r>
              <a:rPr lang="en-US" altLang="en-US"/>
              <a:t> What kind of attributes does this subtree have?</a:t>
            </a:r>
            <a:endParaRPr lang="en-IN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C9B896F9-9E7A-E53A-9B29-9F2C3F18BD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FB3B1A-1103-4C5C-AE4F-B5D0B827DFE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9AEB-2B90-4DCE-2B3E-A6EDF7A7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Tree Visualization Approaches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E8A66204-7CD1-A0D7-4F30-DAB246082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Node and Link</a:t>
            </a:r>
          </a:p>
          <a:p>
            <a:endParaRPr lang="en-US" altLang="en-US"/>
          </a:p>
          <a:p>
            <a:r>
              <a:rPr lang="en-US" altLang="en-US"/>
              <a:t>Space Filling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3F61753B-ED37-3779-9FE8-3362E6BE97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63DD05-A325-4511-AD94-2366443F0597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EC8C-6995-E777-5A24-48EAC6E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Tree Visualization Approaches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4C501EA9-B687-E6AB-B4C1-598D2834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Node and Link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Space Filling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9A334642-916A-03AD-C99E-4EEC61C615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1F156D-4912-4EDF-BD00-09EAF552A4A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A919-ADE0-3F0A-4E62-3BAB2959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Node link diagram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86DCD167-12A0-B8FF-B640-8770089A2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Root at top, leaves at bottom is very common </a:t>
            </a:r>
          </a:p>
          <a:p>
            <a:endParaRPr lang="en-US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0F71D669-FCEC-FA0A-F702-CE783A1B13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28165F-8A7F-4AD2-AE01-57893D99FC9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17" name="Picture 2">
            <a:extLst>
              <a:ext uri="{FF2B5EF4-FFF2-40B4-BE49-F238E27FC236}">
                <a16:creationId xmlns:a16="http://schemas.microsoft.com/office/drawing/2014/main" id="{D441238C-63B4-2448-5121-89584A54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286000"/>
            <a:ext cx="87725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>
            <a:extLst>
              <a:ext uri="{FF2B5EF4-FFF2-40B4-BE49-F238E27FC236}">
                <a16:creationId xmlns:a16="http://schemas.microsoft.com/office/drawing/2014/main" id="{7FCD3BD1-0CBD-3E33-C222-4344C3707D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B3E319-99E3-4477-9416-E15874239D59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A57D0CD7-95E1-F338-3F2D-0C3E4855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795338"/>
            <a:ext cx="68961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B774-1EEA-5465-4470-F8432E2F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Radial Layout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E7463BF-8C43-3491-E338-239152A7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Root can be at center with levels growing outward too 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466CBBB6-1ADC-775F-276C-7E0C98CCFE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14DFC5-6440-4F84-AE9C-E5247601B3CE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365" name="Picture 2">
            <a:extLst>
              <a:ext uri="{FF2B5EF4-FFF2-40B4-BE49-F238E27FC236}">
                <a16:creationId xmlns:a16="http://schemas.microsoft.com/office/drawing/2014/main" id="{555E76D0-312C-DDEF-CD67-4C207DE4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362200"/>
            <a:ext cx="309562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A7A1-5DFC-019F-1383-774C38BA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Record</a:t>
            </a:r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467A28FE-193C-57B9-F083-0BCD9987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28637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87D4746-97E3-BFD9-AF4F-9380F3BA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14400"/>
            <a:ext cx="30575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1" name="Rectangle 4">
            <a:extLst>
              <a:ext uri="{FF2B5EF4-FFF2-40B4-BE49-F238E27FC236}">
                <a16:creationId xmlns:a16="http://schemas.microsoft.com/office/drawing/2014/main" id="{D9D4CAC1-58C2-73E1-9919-C9B6C1E1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91075"/>
            <a:ext cx="397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Konya town map, Turkey, c. 6200 BC</a:t>
            </a:r>
          </a:p>
        </p:txBody>
      </p:sp>
      <p:sp>
        <p:nvSpPr>
          <p:cNvPr id="14342" name="Rectangle 5">
            <a:extLst>
              <a:ext uri="{FF2B5EF4-FFF2-40B4-BE49-F238E27FC236}">
                <a16:creationId xmlns:a16="http://schemas.microsoft.com/office/drawing/2014/main" id="{E6AE7A00-18B7-491D-E203-D08837FC6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52705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Galileo Galilei, 1616</a:t>
            </a:r>
          </a:p>
        </p:txBody>
      </p:sp>
      <p:sp>
        <p:nvSpPr>
          <p:cNvPr id="14343" name="Slide Number Placeholder 6">
            <a:extLst>
              <a:ext uri="{FF2B5EF4-FFF2-40B4-BE49-F238E27FC236}">
                <a16:creationId xmlns:a16="http://schemas.microsoft.com/office/drawing/2014/main" id="{A109F29C-B0FB-58F9-4AAE-01C75C2A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AFA86A-FB3D-4602-8CC6-74DDA4720708}" type="slidenum">
              <a:rPr lang="en-US" altLang="en-US" smtClean="0">
                <a:solidFill>
                  <a:srgbClr val="FFFFFF"/>
                </a:solidFill>
              </a:rPr>
              <a:pPr/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6C6D-1064-F740-478E-32DC4B1C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8256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Basic Algorithm</a:t>
            </a:r>
          </a:p>
        </p:txBody>
      </p:sp>
      <p:sp>
        <p:nvSpPr>
          <p:cNvPr id="16387" name="Slide Number Placeholder 2">
            <a:extLst>
              <a:ext uri="{FF2B5EF4-FFF2-40B4-BE49-F238E27FC236}">
                <a16:creationId xmlns:a16="http://schemas.microsoft.com/office/drawing/2014/main" id="{AC67EF38-DE0B-66B5-47F0-CE94088A69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8CA2A3-DE53-4EE8-A474-9207E6243D7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93E41F8E-7017-7660-0B9E-6D31C3BB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066800"/>
            <a:ext cx="83153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TextBox 3">
            <a:extLst>
              <a:ext uri="{FF2B5EF4-FFF2-40B4-BE49-F238E27FC236}">
                <a16:creationId xmlns:a16="http://schemas.microsoft.com/office/drawing/2014/main" id="{0624210F-8230-2C89-BFDC-691679F0C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638800"/>
            <a:ext cx="601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Repeatedly divide space for subtrees by leaf count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Breadth of tree along one dimension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Depth along the other dimension 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069D-564A-DF87-94F4-A0A1E624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Potential Problems </a:t>
            </a:r>
            <a:br>
              <a:rPr lang="en-US" dirty="0"/>
            </a:br>
            <a:endParaRPr 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90284AD-8941-6905-03C9-B8FFA718E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For top-down, width of fan-out uses up horizontal real estate very quickly </a:t>
            </a:r>
          </a:p>
          <a:p>
            <a:pPr lvl="1"/>
            <a:r>
              <a:rPr lang="en-US" altLang="en-US"/>
              <a:t>At level n, there are 2n nodes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Tree might grow a lot along one particular branch </a:t>
            </a:r>
          </a:p>
          <a:p>
            <a:pPr lvl="1"/>
            <a:r>
              <a:rPr lang="en-US" altLang="en-US"/>
              <a:t>Hard to draw it well in view without knowing how it will branch </a:t>
            </a:r>
          </a:p>
          <a:p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C44CB7CA-E24D-8D98-A6FC-9DE5F9A5A8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6F38A6-B99E-45DD-A0E0-7A71F3D1AA84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D8FF-3586-BB1A-3B93-891C1210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79388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Reingold-Tilford</a:t>
            </a:r>
            <a:r>
              <a:rPr lang="en-US" dirty="0"/>
              <a:t> Algorithm</a:t>
            </a:r>
          </a:p>
        </p:txBody>
      </p:sp>
      <p:sp>
        <p:nvSpPr>
          <p:cNvPr id="18435" name="Slide Number Placeholder 2">
            <a:extLst>
              <a:ext uri="{FF2B5EF4-FFF2-40B4-BE49-F238E27FC236}">
                <a16:creationId xmlns:a16="http://schemas.microsoft.com/office/drawing/2014/main" id="{523932F3-1CB3-7DA9-228F-FF149BAD16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7E9790-BF37-430F-B4E5-E54C2741768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A7F9FE36-9F24-0FEB-09E0-47093D05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973138"/>
            <a:ext cx="75533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Box 3">
            <a:extLst>
              <a:ext uri="{FF2B5EF4-FFF2-40B4-BE49-F238E27FC236}">
                <a16:creationId xmlns:a16="http://schemas.microsoft.com/office/drawing/2014/main" id="{93A1DB43-ADC9-D64D-7972-2F458412D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419475"/>
            <a:ext cx="73914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algorithm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Starts with bottom-up pass of the tree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Y-coord by depth, arbitrary starting X-coord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Merge left and right subtrees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right as close as possible to left 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Computed efficiently by maintaining subtree contours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“Shifts” in position saved for each node as visited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Parent nodes are centered above their children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Top-down pass for assignment of final positions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 of initial layout and aggregated shifts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2189-640A-62BC-9ED1-91E5F7B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3D Techniques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421B730A-4833-F639-8C4D-49923CA7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Add a third dimension into which layout can go </a:t>
            </a:r>
          </a:p>
          <a:p>
            <a:pPr eaLnBrk="1" hangingPunct="1"/>
            <a:r>
              <a:rPr lang="en-US" altLang="en-US"/>
              <a:t>Benefits</a:t>
            </a:r>
          </a:p>
          <a:p>
            <a:pPr lvl="1" eaLnBrk="1" hangingPunct="1"/>
            <a:r>
              <a:rPr lang="en-US" altLang="en-US"/>
              <a:t>“Gaining more space”</a:t>
            </a:r>
          </a:p>
          <a:p>
            <a:pPr lvl="1" eaLnBrk="1" hangingPunct="1"/>
            <a:r>
              <a:rPr lang="en-US" altLang="en-US"/>
              <a:t>Human familiarity with 3D</a:t>
            </a:r>
          </a:p>
          <a:p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68200DD7-09E1-3E83-BBFC-5E647F60D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FFC9BD-393E-45B6-BD69-EE68B4E567F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F666-4ADD-F54B-9BE5-62E4ABEB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Cone Tree</a:t>
            </a:r>
          </a:p>
        </p:txBody>
      </p:sp>
      <p:sp>
        <p:nvSpPr>
          <p:cNvPr id="20483" name="Slide Number Placeholder 2">
            <a:extLst>
              <a:ext uri="{FF2B5EF4-FFF2-40B4-BE49-F238E27FC236}">
                <a16:creationId xmlns:a16="http://schemas.microsoft.com/office/drawing/2014/main" id="{74576D11-EB67-1050-A18A-B5141454E3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1C7AE2-6813-4DF6-B034-4262B62ABFF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F35B345F-F97C-BA73-A068-22B86108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81125"/>
            <a:ext cx="77819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TextBox 3">
            <a:extLst>
              <a:ext uri="{FF2B5EF4-FFF2-40B4-BE49-F238E27FC236}">
                <a16:creationId xmlns:a16="http://schemas.microsoft.com/office/drawing/2014/main" id="{08370D13-F2B2-E702-2A28-C63CF567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791200"/>
            <a:ext cx="685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Children of a node are laid out in a cylinder “below” the parent Siblings live in one of the 2D planes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FF41-A635-9AED-BB43-3805831D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Alternate View</a:t>
            </a: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8F4C4DAD-4D18-CBDF-349F-8EC10529A2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2982E1-FF83-46F0-BEDA-72F759FE97C5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40BC5EDB-0006-652B-4038-0C40E3AA0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24000"/>
            <a:ext cx="69818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5328-040A-727D-0C9D-6AB9EC61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Cone Tree - Evaluation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01F9AA78-9943-F1EA-46BD-F2B15A41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Pros </a:t>
            </a:r>
          </a:p>
          <a:p>
            <a:pPr lvl="1"/>
            <a:r>
              <a:rPr lang="en-US" altLang="en-US"/>
              <a:t>More effective area to lay out tree </a:t>
            </a:r>
          </a:p>
          <a:p>
            <a:pPr lvl="1"/>
            <a:r>
              <a:rPr lang="en-US" altLang="en-US"/>
              <a:t>Use of smooth animation to help person track updates </a:t>
            </a:r>
          </a:p>
          <a:p>
            <a:pPr lvl="1"/>
            <a:r>
              <a:rPr lang="en-US" altLang="en-US"/>
              <a:t>Aesthetically pleasing 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Cons </a:t>
            </a:r>
          </a:p>
          <a:p>
            <a:pPr lvl="1"/>
            <a:r>
              <a:rPr lang="en-US" altLang="en-US"/>
              <a:t>As in all 3D, occlusion obscures some nodes </a:t>
            </a:r>
          </a:p>
          <a:p>
            <a:pPr lvl="1"/>
            <a:r>
              <a:rPr lang="en-US" altLang="en-US"/>
              <a:t>Non-trivial to implement and requires some graphics horsepower </a:t>
            </a:r>
          </a:p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C6F3B46B-E1E9-4B1B-DB72-238C59316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B59919-2AA2-4931-9BC8-CA9513A410F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4E7B754-CC0B-7F9C-F066-776139597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Fly-Through of 2D Representation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C2CFFEF-EFEB-E215-995D-07D091EC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SGI File System Navigator</a:t>
            </a:r>
          </a:p>
          <a:p>
            <a:pPr eaLnBrk="1" hangingPunct="1"/>
            <a:r>
              <a:rPr lang="en-US" altLang="en-US"/>
              <a:t>Size represents file size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23556" name="Picture 4" descr="A:\sgi.gif">
            <a:extLst>
              <a:ext uri="{FF2B5EF4-FFF2-40B4-BE49-F238E27FC236}">
                <a16:creationId xmlns:a16="http://schemas.microsoft.com/office/drawing/2014/main" id="{6634153B-5FAD-B298-2C2D-B560D4C8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4876800" cy="402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F445-8823-8580-A44B-80C2D9B2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Tree Visualization Approaches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4DB7A560-6F13-869D-DEDD-831319257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Node and Link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Space Filling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26C5F7A0-0583-963A-D16C-7DB1E63844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C134F7-C94A-4ADF-9AE7-8023D8691F0F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542-02B9-EABD-9DD0-3A58360E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Node-Link Shortcoming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63278B4E-760D-6A6E-E12A-41E31C01B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Difficult to encode more variables of data cases (nodes) </a:t>
            </a:r>
          </a:p>
          <a:p>
            <a:pPr lvl="1"/>
            <a:r>
              <a:rPr lang="en-US" altLang="en-US"/>
              <a:t>Shape </a:t>
            </a:r>
          </a:p>
          <a:p>
            <a:pPr lvl="1"/>
            <a:r>
              <a:rPr lang="en-US" altLang="en-US"/>
              <a:t>Color </a:t>
            </a:r>
          </a:p>
          <a:p>
            <a:pPr lvl="1"/>
            <a:r>
              <a:rPr lang="en-US" altLang="en-US"/>
              <a:t>Size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/>
              <a:t>…but all quickly clash with basic node-link structure </a:t>
            </a:r>
          </a:p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EABE2FD0-C7D6-E8A0-7367-13444214EA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5BB8B-0DD2-49F1-ACB0-7D6BD65A61B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>
            <a:extLst>
              <a:ext uri="{FF2B5EF4-FFF2-40B4-BE49-F238E27FC236}">
                <a16:creationId xmlns:a16="http://schemas.microsoft.com/office/drawing/2014/main" id="{11F220AE-D926-E8CB-19D4-C8DB6580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9339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Rectangle 5">
            <a:extLst>
              <a:ext uri="{FF2B5EF4-FFF2-40B4-BE49-F238E27FC236}">
                <a16:creationId xmlns:a16="http://schemas.microsoft.com/office/drawing/2014/main" id="{446A9603-652A-7107-A5CA-A7D9EB824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4132263"/>
            <a:ext cx="399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Planetary Movement Diagram, c. 950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462716-8FE2-B893-9618-8712C4AF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Analyze</a:t>
            </a:r>
          </a:p>
        </p:txBody>
      </p:sp>
      <p:pic>
        <p:nvPicPr>
          <p:cNvPr id="15365" name="Picture 6">
            <a:extLst>
              <a:ext uri="{FF2B5EF4-FFF2-40B4-BE49-F238E27FC236}">
                <a16:creationId xmlns:a16="http://schemas.microsoft.com/office/drawing/2014/main" id="{6053A9EE-DFD4-E7B6-4BB4-DEEB2D18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82688"/>
            <a:ext cx="3878263" cy="32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Rectangle 6">
            <a:extLst>
              <a:ext uri="{FF2B5EF4-FFF2-40B4-BE49-F238E27FC236}">
                <a16:creationId xmlns:a16="http://schemas.microsoft.com/office/drawing/2014/main" id="{EA5AE8EC-D6DE-EC24-9609-94E90B8A8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5" y="4500563"/>
            <a:ext cx="273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Halley’s Wind Map, 1686</a:t>
            </a:r>
          </a:p>
        </p:txBody>
      </p:sp>
      <p:sp>
        <p:nvSpPr>
          <p:cNvPr id="15367" name="Slide Number Placeholder 7">
            <a:extLst>
              <a:ext uri="{FF2B5EF4-FFF2-40B4-BE49-F238E27FC236}">
                <a16:creationId xmlns:a16="http://schemas.microsoft.com/office/drawing/2014/main" id="{768C3562-D698-B49B-0D48-05BAE786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C2C713-850E-4E01-B41B-ECF066071F8B}" type="slidenum">
              <a:rPr lang="en-US" altLang="en-US" smtClean="0">
                <a:solidFill>
                  <a:srgbClr val="FFFFFF"/>
                </a:solidFill>
              </a:rPr>
              <a:pPr/>
              <a:t>9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CEB3-238A-BCF4-B9C1-C29F39E9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Space Filling Representation</a:t>
            </a:r>
          </a:p>
        </p:txBody>
      </p:sp>
      <p:sp>
        <p:nvSpPr>
          <p:cNvPr id="46083" name="Slide Number Placeholder 2">
            <a:extLst>
              <a:ext uri="{FF2B5EF4-FFF2-40B4-BE49-F238E27FC236}">
                <a16:creationId xmlns:a16="http://schemas.microsoft.com/office/drawing/2014/main" id="{8A303547-F4FC-ECEE-C6CA-FB5C16DF7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23A4A-6219-44B7-9E1E-3D43DEF9DB5D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6084" name="Picture 2">
            <a:extLst>
              <a:ext uri="{FF2B5EF4-FFF2-40B4-BE49-F238E27FC236}">
                <a16:creationId xmlns:a16="http://schemas.microsoft.com/office/drawing/2014/main" id="{75D5D137-CA66-A296-2B28-B0650162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06608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A466-8D5E-D2A0-9DD5-8C621F3D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Treemap</a:t>
            </a:r>
            <a:endParaRPr lang="en-US" dirty="0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2414938A-221B-BF08-87B7-8CEAF14F4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Space-filling representation developed by Shneiderman and Johnson, Vis ‘91 </a:t>
            </a:r>
          </a:p>
          <a:p>
            <a:r>
              <a:rPr lang="en-US" altLang="en-US"/>
              <a:t>Children are drawn inside their parent </a:t>
            </a:r>
          </a:p>
          <a:p>
            <a:r>
              <a:rPr lang="en-US" altLang="en-US"/>
              <a:t>Alternate horizontal and vertical slicing at each successive level </a:t>
            </a:r>
          </a:p>
          <a:p>
            <a:r>
              <a:rPr lang="en-US" altLang="en-US"/>
              <a:t>Use area to encode other variable of data items </a:t>
            </a:r>
          </a:p>
          <a:p>
            <a:endParaRPr lang="en-US" altLang="en-U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40E9AA13-04CF-A0D7-E2A3-55D8CE6EBD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40258-2943-4236-8287-804846E1A53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DD98-EFE2-88B9-505B-31F0B293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</a:p>
        </p:txBody>
      </p:sp>
      <p:sp>
        <p:nvSpPr>
          <p:cNvPr id="48131" name="Slide Number Placeholder 2">
            <a:extLst>
              <a:ext uri="{FF2B5EF4-FFF2-40B4-BE49-F238E27FC236}">
                <a16:creationId xmlns:a16="http://schemas.microsoft.com/office/drawing/2014/main" id="{26D40718-87AE-67E3-A359-DC289CCD4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F63884-AD89-4825-8500-A3466C275191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8132" name="Picture 2">
            <a:extLst>
              <a:ext uri="{FF2B5EF4-FFF2-40B4-BE49-F238E27FC236}">
                <a16:creationId xmlns:a16="http://schemas.microsoft.com/office/drawing/2014/main" id="{3BA2CDC0-F98C-75CB-84E0-1EC767D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385888"/>
            <a:ext cx="81057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9F51-50DD-7FFF-128D-CAFC6F49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</a:t>
            </a:r>
          </a:p>
        </p:txBody>
      </p:sp>
      <p:sp>
        <p:nvSpPr>
          <p:cNvPr id="49155" name="Slide Number Placeholder 2">
            <a:extLst>
              <a:ext uri="{FF2B5EF4-FFF2-40B4-BE49-F238E27FC236}">
                <a16:creationId xmlns:a16="http://schemas.microsoft.com/office/drawing/2014/main" id="{A9BA1D21-C3C9-096E-B29A-EE0B7DE85A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21B04B-638E-4A3B-A313-36571869C02A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32E9C329-937E-6094-7105-3A635506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66850"/>
            <a:ext cx="75438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5C47-DDF4-284B-DA86-7EE80C22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- Finance</a:t>
            </a:r>
          </a:p>
        </p:txBody>
      </p:sp>
      <p:sp>
        <p:nvSpPr>
          <p:cNvPr id="50179" name="Slide Number Placeholder 2">
            <a:extLst>
              <a:ext uri="{FF2B5EF4-FFF2-40B4-BE49-F238E27FC236}">
                <a16:creationId xmlns:a16="http://schemas.microsoft.com/office/drawing/2014/main" id="{7F2E84B9-E18E-EA4D-AFBE-441622AFB5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85723F-BEAC-499C-94D5-22850B15AB96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CEA3471F-ED05-DBB5-BABC-316133B5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066800"/>
            <a:ext cx="7526338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4A72-BBF9-D7B9-3798-53297F5A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- News</a:t>
            </a:r>
          </a:p>
        </p:txBody>
      </p:sp>
      <p:sp>
        <p:nvSpPr>
          <p:cNvPr id="51203" name="Slide Number Placeholder 2">
            <a:extLst>
              <a:ext uri="{FF2B5EF4-FFF2-40B4-BE49-F238E27FC236}">
                <a16:creationId xmlns:a16="http://schemas.microsoft.com/office/drawing/2014/main" id="{4F670DB8-74C7-D308-7784-978633D646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CBE2B-D419-4749-906F-C2C5641530B0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04" name="Picture 3">
            <a:extLst>
              <a:ext uri="{FF2B5EF4-FFF2-40B4-BE49-F238E27FC236}">
                <a16:creationId xmlns:a16="http://schemas.microsoft.com/office/drawing/2014/main" id="{AAB89CA8-5235-411E-D9F7-1E37568B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59721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453E-B4CA-16D9-9DEF-02330915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Treemap</a:t>
            </a:r>
            <a:r>
              <a:rPr lang="en-US" dirty="0"/>
              <a:t> - Algorithm</a:t>
            </a:r>
            <a:endParaRPr lang="en-IN" dirty="0"/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C8E4BEFA-4C4F-0991-F722-943842A8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Draw()  { 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altLang="en-US"/>
              <a:t>Change orientation from parent (horiz/vert) 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altLang="en-US"/>
              <a:t>Read all nodes at this level 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altLang="en-US"/>
              <a:t>Make rectangle for each, scaled to size 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altLang="en-US"/>
              <a:t>Draw rectangles using appropriate size and color 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altLang="en-US"/>
              <a:t>For each directory </a:t>
            </a:r>
          </a:p>
          <a:p>
            <a:pPr marL="546100" lvl="2" indent="0">
              <a:buFont typeface="Arial" panose="020B0604020202020204" pitchFamily="34" charset="0"/>
              <a:buNone/>
            </a:pPr>
            <a:r>
              <a:rPr lang="en-US" altLang="en-US"/>
              <a:t>Make recursive call using its rectangle as focus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}</a:t>
            </a:r>
            <a:endParaRPr lang="en-IN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85153067-9327-DBD8-10F9-9801E4A97A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8C049-E3B2-443B-BB25-80C8BC119FB4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2F10-C795-5648-E8F0-C82401A4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18647805-4934-D084-CE17-136672D85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Draw a treemap view of the following:</a:t>
            </a:r>
          </a:p>
          <a:p>
            <a:endParaRPr lang="en-US" altLang="en-U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37F8204-E56D-5C8F-8FCE-F30588033A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0264E6-1477-4C04-A7A9-838A5C05E432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48010-27CD-08D1-639B-8FB1FEEF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88" y="2450956"/>
            <a:ext cx="6312224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938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9EF-09BE-7279-2048-364DE37F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</a:t>
            </a:r>
            <a:r>
              <a:rPr lang="en-US" dirty="0" err="1"/>
              <a:t>vs</a:t>
            </a:r>
            <a:r>
              <a:rPr lang="en-US" dirty="0"/>
              <a:t> Non-nested</a:t>
            </a:r>
          </a:p>
        </p:txBody>
      </p:sp>
      <p:sp>
        <p:nvSpPr>
          <p:cNvPr id="54275" name="Slide Number Placeholder 2">
            <a:extLst>
              <a:ext uri="{FF2B5EF4-FFF2-40B4-BE49-F238E27FC236}">
                <a16:creationId xmlns:a16="http://schemas.microsoft.com/office/drawing/2014/main" id="{AC57D24B-B4CF-4E1E-78B5-517AABB128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637E4-B473-46F3-9516-8DC7F5DA2362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93DB0FB4-D112-FF21-ACD3-7D8506106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447800"/>
            <a:ext cx="695325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FF7E-B595-BC8C-AC37-A42810E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Treemap</a:t>
            </a:r>
            <a:r>
              <a:rPr lang="en-US" dirty="0"/>
              <a:t> - Evaluation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5E6A29F3-F627-44D3-8960-5C207D415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Good representation of two attributes beyond node-link: color and area </a:t>
            </a:r>
          </a:p>
          <a:p>
            <a:pPr lvl="1"/>
            <a:r>
              <a:rPr lang="en-US" altLang="en-US"/>
              <a:t>Not as good at representing structure </a:t>
            </a:r>
          </a:p>
          <a:p>
            <a:r>
              <a:rPr lang="en-US" altLang="en-US"/>
              <a:t>What happens if it’s a perfectly balanced tree of items all the same size? </a:t>
            </a:r>
          </a:p>
          <a:p>
            <a:r>
              <a:rPr lang="en-US" altLang="en-US"/>
              <a:t>Also can get long-thin aspect ratios </a:t>
            </a:r>
          </a:p>
          <a:p>
            <a:r>
              <a:rPr lang="en-US" altLang="en-US"/>
              <a:t>Borders help on smaller trees, but take up too much area on large, deep ones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/>
          </a:p>
          <a:p>
            <a:endParaRPr lang="en-US" altLang="en-U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4B0100A5-5FDE-874A-7300-671FC010A4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41E237-D90A-4C7D-9E17-1E814AF63C58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>
            <a:latin typeface="Century Gothic"/>
            <a:cs typeface="Century Gothic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>
            <a:latin typeface="Century Gothic"/>
            <a:cs typeface="Century Gothic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>
            <a:latin typeface="Century Gothic"/>
            <a:cs typeface="Century Gothic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11745</TotalTime>
  <Words>5203</Words>
  <Application>Microsoft Office PowerPoint</Application>
  <PresentationFormat>On-screen Show (4:3)</PresentationFormat>
  <Paragraphs>698</Paragraphs>
  <Slides>107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107</vt:i4>
      </vt:variant>
    </vt:vector>
  </HeadingPairs>
  <TitlesOfParts>
    <vt:vector size="127" baseType="lpstr">
      <vt:lpstr>Arial</vt:lpstr>
      <vt:lpstr>Calibri</vt:lpstr>
      <vt:lpstr>Century Gothic</vt:lpstr>
      <vt:lpstr>CMMI10</vt:lpstr>
      <vt:lpstr>CMR10</vt:lpstr>
      <vt:lpstr>CMR7</vt:lpstr>
      <vt:lpstr>CMTI10</vt:lpstr>
      <vt:lpstr>Courier New</vt:lpstr>
      <vt:lpstr>Inter</vt:lpstr>
      <vt:lpstr>NimbusRomNo9L-Regu</vt:lpstr>
      <vt:lpstr>NimbusRomNo9L-ReguItal</vt:lpstr>
      <vt:lpstr>Palatino Linotype</vt:lpstr>
      <vt:lpstr>Studio-Feixen-Sans</vt:lpstr>
      <vt:lpstr>Tahoma</vt:lpstr>
      <vt:lpstr>Wingdings</vt:lpstr>
      <vt:lpstr>Executive</vt:lpstr>
      <vt:lpstr>1_Clarity</vt:lpstr>
      <vt:lpstr>1_Executive</vt:lpstr>
      <vt:lpstr>2_Executive</vt:lpstr>
      <vt:lpstr>Clarity</vt:lpstr>
      <vt:lpstr>Network Visualization </vt:lpstr>
      <vt:lpstr>    Network Visualization</vt:lpstr>
      <vt:lpstr>    Network Visualization</vt:lpstr>
      <vt:lpstr>What is Visualization?</vt:lpstr>
      <vt:lpstr>History of Visualization</vt:lpstr>
      <vt:lpstr>Basics of Visualization</vt:lpstr>
      <vt:lpstr>Visualization Goals</vt:lpstr>
      <vt:lpstr>Record</vt:lpstr>
      <vt:lpstr>Analyze</vt:lpstr>
      <vt:lpstr>Communicate</vt:lpstr>
      <vt:lpstr>When to apply Visualization?</vt:lpstr>
      <vt:lpstr>Challenges of Information Visualization</vt:lpstr>
      <vt:lpstr>Information Visualization Processing Model</vt:lpstr>
      <vt:lpstr>Visual Analytics</vt:lpstr>
      <vt:lpstr>Visual Analytics – Main Components</vt:lpstr>
      <vt:lpstr>    Network Visualization</vt:lpstr>
      <vt:lpstr>Graph Visualization</vt:lpstr>
      <vt:lpstr>Different Kinds of Tasks/Goals </vt:lpstr>
      <vt:lpstr>Shneiderman’s Graph Visualization Nirvana</vt:lpstr>
      <vt:lpstr>Visualization of a Social Network</vt:lpstr>
      <vt:lpstr>Graph Visualization Challenges</vt:lpstr>
      <vt:lpstr>It is not easy to visualize large graphs!</vt:lpstr>
      <vt:lpstr>Graph Representation</vt:lpstr>
      <vt:lpstr>Representation of Nodes and Links</vt:lpstr>
      <vt:lpstr>Criteria for Good Node-Link Layout </vt:lpstr>
      <vt:lpstr>Criteria and Justification</vt:lpstr>
      <vt:lpstr>Conflicting Criteria</vt:lpstr>
      <vt:lpstr>Other Criteria</vt:lpstr>
      <vt:lpstr>Exercise</vt:lpstr>
      <vt:lpstr>Edge Crossing</vt:lpstr>
      <vt:lpstr>Graph - Planarity</vt:lpstr>
      <vt:lpstr>Smallest not-planar graphs</vt:lpstr>
      <vt:lpstr>Planarity testing</vt:lpstr>
      <vt:lpstr>    Network Visualization</vt:lpstr>
      <vt:lpstr>Planar drawings</vt:lpstr>
      <vt:lpstr>Straightline drawings</vt:lpstr>
      <vt:lpstr>Grid Layout</vt:lpstr>
      <vt:lpstr>Grid Layout</vt:lpstr>
      <vt:lpstr>Geography-based Layout</vt:lpstr>
      <vt:lpstr>Circular Layout</vt:lpstr>
      <vt:lpstr>Hierarchical Layout</vt:lpstr>
      <vt:lpstr>Force directed Layouts</vt:lpstr>
      <vt:lpstr>Spring-embedded Force-directed Layout</vt:lpstr>
      <vt:lpstr>Example</vt:lpstr>
      <vt:lpstr>Example</vt:lpstr>
      <vt:lpstr>Fruchterman Reingold Algorithm (1/2)</vt:lpstr>
      <vt:lpstr>Fruchterman Reingold Algorithm (2/2)</vt:lpstr>
      <vt:lpstr>Fruchterman Reingold Algorithm - Pseudocode</vt:lpstr>
      <vt:lpstr>Example</vt:lpstr>
      <vt:lpstr>Energy-based Approaches</vt:lpstr>
      <vt:lpstr>Example</vt:lpstr>
      <vt:lpstr>Force-directed Layouts – Evaluation</vt:lpstr>
      <vt:lpstr>Computational Improvements - Multi-level Techniques</vt:lpstr>
      <vt:lpstr>Yifan Hu Algorithm</vt:lpstr>
      <vt:lpstr>Example</vt:lpstr>
      <vt:lpstr>Dimensionality Reduction</vt:lpstr>
      <vt:lpstr>Principal Component Analysis (PCA)</vt:lpstr>
      <vt:lpstr>High-dimensional Embedding (HDE)</vt:lpstr>
      <vt:lpstr>Multidimensional Scaling</vt:lpstr>
      <vt:lpstr>Pivot MDS</vt:lpstr>
      <vt:lpstr>Using Node Attributes for Layout</vt:lpstr>
      <vt:lpstr>Pivot Graph</vt:lpstr>
      <vt:lpstr>Network Visualization by Semantic Substrates (NVSS)</vt:lpstr>
      <vt:lpstr>Matrix Representation</vt:lpstr>
      <vt:lpstr>Examples</vt:lpstr>
      <vt:lpstr>Pros and Cons</vt:lpstr>
      <vt:lpstr>PowerPoint Presentation</vt:lpstr>
      <vt:lpstr>Using Machine Learning for Graph Layout</vt:lpstr>
      <vt:lpstr>Machine Learning for Graph Layout - DeepGD</vt:lpstr>
      <vt:lpstr>PowerPoint Presentation</vt:lpstr>
      <vt:lpstr>Readings</vt:lpstr>
      <vt:lpstr>    Network Visualization</vt:lpstr>
      <vt:lpstr>Tree</vt:lpstr>
      <vt:lpstr>Tasks</vt:lpstr>
      <vt:lpstr>Tree Visualization Approaches</vt:lpstr>
      <vt:lpstr>Tree Visualization Approaches</vt:lpstr>
      <vt:lpstr>Node link diagram</vt:lpstr>
      <vt:lpstr>PowerPoint Presentation</vt:lpstr>
      <vt:lpstr>Radial Layout</vt:lpstr>
      <vt:lpstr>Basic Algorithm</vt:lpstr>
      <vt:lpstr>Potential Problems  </vt:lpstr>
      <vt:lpstr>Reingold-Tilford Algorithm</vt:lpstr>
      <vt:lpstr>3D Techniques</vt:lpstr>
      <vt:lpstr>Cone Tree</vt:lpstr>
      <vt:lpstr>Alternate View</vt:lpstr>
      <vt:lpstr>Cone Tree - Evaluation</vt:lpstr>
      <vt:lpstr>Fly-Through of 2D Representation</vt:lpstr>
      <vt:lpstr>Tree Visualization Approaches</vt:lpstr>
      <vt:lpstr>Node-Link Shortcoming</vt:lpstr>
      <vt:lpstr>Space Filling Representation</vt:lpstr>
      <vt:lpstr>Treemap</vt:lpstr>
      <vt:lpstr>Example</vt:lpstr>
      <vt:lpstr>Example</vt:lpstr>
      <vt:lpstr>Example - Finance</vt:lpstr>
      <vt:lpstr>Example - News</vt:lpstr>
      <vt:lpstr>Treemap - Algorithm</vt:lpstr>
      <vt:lpstr>Exercise</vt:lpstr>
      <vt:lpstr>Nested vs Non-nested</vt:lpstr>
      <vt:lpstr>Treemap - Evaluation</vt:lpstr>
      <vt:lpstr>Showing Structure</vt:lpstr>
      <vt:lpstr>Cushion Treemap</vt:lpstr>
      <vt:lpstr>Context Treemaps</vt:lpstr>
      <vt:lpstr>Fund Explorer</vt:lpstr>
      <vt:lpstr>Another Technique</vt:lpstr>
      <vt:lpstr>Sunburst</vt:lpstr>
      <vt:lpstr>Node-link or Space filling?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</dc:title>
  <dc:creator>Amit Nanavati</dc:creator>
  <cp:lastModifiedBy>Sougata Mukherjea</cp:lastModifiedBy>
  <cp:revision>212</cp:revision>
  <cp:lastPrinted>2023-02-07T08:56:43Z</cp:lastPrinted>
  <dcterms:created xsi:type="dcterms:W3CDTF">2015-12-28T06:13:00Z</dcterms:created>
  <dcterms:modified xsi:type="dcterms:W3CDTF">2023-12-11T05:16:26Z</dcterms:modified>
</cp:coreProperties>
</file>